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5"/>
  </p:notesMasterIdLst>
  <p:sldIdLst>
    <p:sldId id="256" r:id="rId2"/>
    <p:sldId id="284" r:id="rId3"/>
    <p:sldId id="285" r:id="rId4"/>
    <p:sldId id="286" r:id="rId5"/>
    <p:sldId id="257" r:id="rId6"/>
    <p:sldId id="258" r:id="rId7"/>
    <p:sldId id="259" r:id="rId8"/>
    <p:sldId id="260" r:id="rId9"/>
    <p:sldId id="262" r:id="rId10"/>
    <p:sldId id="263" r:id="rId11"/>
    <p:sldId id="264" r:id="rId12"/>
    <p:sldId id="267" r:id="rId13"/>
    <p:sldId id="265" r:id="rId14"/>
    <p:sldId id="266" r:id="rId15"/>
    <p:sldId id="269" r:id="rId16"/>
    <p:sldId id="270" r:id="rId17"/>
    <p:sldId id="271" r:id="rId18"/>
    <p:sldId id="268" r:id="rId19"/>
    <p:sldId id="287" r:id="rId20"/>
    <p:sldId id="273" r:id="rId21"/>
    <p:sldId id="272" r:id="rId22"/>
    <p:sldId id="281" r:id="rId23"/>
    <p:sldId id="288" r:id="rId24"/>
    <p:sldId id="282" r:id="rId25"/>
    <p:sldId id="274" r:id="rId26"/>
    <p:sldId id="275" r:id="rId27"/>
    <p:sldId id="276" r:id="rId28"/>
    <p:sldId id="283" r:id="rId29"/>
    <p:sldId id="277" r:id="rId30"/>
    <p:sldId id="278" r:id="rId31"/>
    <p:sldId id="279" r:id="rId32"/>
    <p:sldId id="280" r:id="rId33"/>
    <p:sldId id="28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7129C9-DC76-49D9-A25D-B5500A33360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0528EF1-FCDE-4661-B098-53CA5DEB2E07}">
      <dgm:prSet custT="1"/>
      <dgm:spPr/>
      <dgm:t>
        <a:bodyPr/>
        <a:lstStyle/>
        <a:p>
          <a:pPr>
            <a:lnSpc>
              <a:spcPct val="100000"/>
            </a:lnSpc>
          </a:pPr>
          <a:r>
            <a:rPr lang="en-US" sz="1400" b="0" dirty="0"/>
            <a:t>The National Scholarship Portal (NSP) is a web-based application developed to automate and simplify the scholarship application, verification, and approval process for students, institutions, and government authorities</a:t>
          </a:r>
          <a:r>
            <a:rPr lang="en-US" sz="1100" dirty="0"/>
            <a:t>.</a:t>
          </a:r>
        </a:p>
      </dgm:t>
    </dgm:pt>
    <dgm:pt modelId="{7F3C968B-B22E-42EF-89DC-5C664ADAAE94}" type="parTrans" cxnId="{4616AE4D-7A52-4ED1-A840-F7796ACD1BD7}">
      <dgm:prSet/>
      <dgm:spPr/>
      <dgm:t>
        <a:bodyPr/>
        <a:lstStyle/>
        <a:p>
          <a:endParaRPr lang="en-US"/>
        </a:p>
      </dgm:t>
    </dgm:pt>
    <dgm:pt modelId="{94A4B004-A3DB-4BEE-B415-BF3B4A49A839}" type="sibTrans" cxnId="{4616AE4D-7A52-4ED1-A840-F7796ACD1BD7}">
      <dgm:prSet/>
      <dgm:spPr/>
      <dgm:t>
        <a:bodyPr/>
        <a:lstStyle/>
        <a:p>
          <a:pPr>
            <a:lnSpc>
              <a:spcPct val="100000"/>
            </a:lnSpc>
          </a:pPr>
          <a:endParaRPr lang="en-US"/>
        </a:p>
      </dgm:t>
    </dgm:pt>
    <dgm:pt modelId="{84BD7D85-8C4E-4895-83A5-B4348B9B9FC4}">
      <dgm:prSet custT="1"/>
      <dgm:spPr/>
      <dgm:t>
        <a:bodyPr/>
        <a:lstStyle/>
        <a:p>
          <a:pPr>
            <a:lnSpc>
              <a:spcPct val="100000"/>
            </a:lnSpc>
          </a:pPr>
          <a:r>
            <a:rPr lang="en-US" sz="1400" dirty="0"/>
            <a:t>The system ensures transparency, security, and efficiency in managing scholarships for eligible students at various educational levels.</a:t>
          </a:r>
        </a:p>
      </dgm:t>
    </dgm:pt>
    <dgm:pt modelId="{86935771-0F3B-495B-85F8-73EC88994CB6}" type="parTrans" cxnId="{F1AF8C6A-4AC2-4709-A8DC-649B626901D6}">
      <dgm:prSet/>
      <dgm:spPr/>
      <dgm:t>
        <a:bodyPr/>
        <a:lstStyle/>
        <a:p>
          <a:endParaRPr lang="en-US"/>
        </a:p>
      </dgm:t>
    </dgm:pt>
    <dgm:pt modelId="{D3A4A81D-DDCE-4D52-AC44-FF788BAEE53E}" type="sibTrans" cxnId="{F1AF8C6A-4AC2-4709-A8DC-649B626901D6}">
      <dgm:prSet/>
      <dgm:spPr/>
      <dgm:t>
        <a:bodyPr/>
        <a:lstStyle/>
        <a:p>
          <a:pPr>
            <a:lnSpc>
              <a:spcPct val="100000"/>
            </a:lnSpc>
          </a:pPr>
          <a:endParaRPr lang="en-US"/>
        </a:p>
      </dgm:t>
    </dgm:pt>
    <dgm:pt modelId="{E7BE814F-E5A0-44CC-AFE0-B5666B3A6378}">
      <dgm:prSet custT="1"/>
      <dgm:spPr/>
      <dgm:t>
        <a:bodyPr/>
        <a:lstStyle/>
        <a:p>
          <a:pPr>
            <a:lnSpc>
              <a:spcPct val="100000"/>
            </a:lnSpc>
          </a:pPr>
          <a:r>
            <a:rPr lang="en-US" sz="1400" dirty="0"/>
            <a:t>This portal acts as a single integrated platform connecting students, institutes, state officers, and ministry administrators — allowing them to manage the complete scholarship lifecycle online</a:t>
          </a:r>
          <a:r>
            <a:rPr lang="en-US" sz="1100" dirty="0"/>
            <a:t>.</a:t>
          </a:r>
        </a:p>
      </dgm:t>
    </dgm:pt>
    <dgm:pt modelId="{2D9D0114-BB80-48DF-B9D2-3DB02136BCA3}" type="parTrans" cxnId="{51347702-DDFA-4FC3-B4A6-3463C2A94D37}">
      <dgm:prSet/>
      <dgm:spPr/>
      <dgm:t>
        <a:bodyPr/>
        <a:lstStyle/>
        <a:p>
          <a:endParaRPr lang="en-US"/>
        </a:p>
      </dgm:t>
    </dgm:pt>
    <dgm:pt modelId="{4C278C9E-F8D9-4C1D-80FE-45E98019B56D}" type="sibTrans" cxnId="{51347702-DDFA-4FC3-B4A6-3463C2A94D37}">
      <dgm:prSet/>
      <dgm:spPr/>
      <dgm:t>
        <a:bodyPr/>
        <a:lstStyle/>
        <a:p>
          <a:endParaRPr lang="en-US"/>
        </a:p>
      </dgm:t>
    </dgm:pt>
    <dgm:pt modelId="{BEE10F65-0F9F-4710-A6CD-4C5B98FF99B3}" type="pres">
      <dgm:prSet presAssocID="{DE7129C9-DC76-49D9-A25D-B5500A33360D}" presName="root" presStyleCnt="0">
        <dgm:presLayoutVars>
          <dgm:dir/>
          <dgm:resizeHandles val="exact"/>
        </dgm:presLayoutVars>
      </dgm:prSet>
      <dgm:spPr/>
    </dgm:pt>
    <dgm:pt modelId="{5CD5A8F1-4A41-4063-BACB-79B609217BB0}" type="pres">
      <dgm:prSet presAssocID="{DE7129C9-DC76-49D9-A25D-B5500A33360D}" presName="container" presStyleCnt="0">
        <dgm:presLayoutVars>
          <dgm:dir/>
          <dgm:resizeHandles val="exact"/>
        </dgm:presLayoutVars>
      </dgm:prSet>
      <dgm:spPr/>
    </dgm:pt>
    <dgm:pt modelId="{3560F0D1-F81F-4341-AA43-966D2612A2ED}" type="pres">
      <dgm:prSet presAssocID="{B0528EF1-FCDE-4661-B098-53CA5DEB2E07}" presName="compNode" presStyleCnt="0"/>
      <dgm:spPr/>
    </dgm:pt>
    <dgm:pt modelId="{3191A0DC-EB80-4803-ABB6-5165DEACBC97}" type="pres">
      <dgm:prSet presAssocID="{B0528EF1-FCDE-4661-B098-53CA5DEB2E07}" presName="iconBgRect" presStyleLbl="bgShp" presStyleIdx="0" presStyleCnt="3"/>
      <dgm:spPr/>
    </dgm:pt>
    <dgm:pt modelId="{6CA473C6-17CB-49BA-B8DF-012BDA0ECFB7}" type="pres">
      <dgm:prSet presAssocID="{B0528EF1-FCDE-4661-B098-53CA5DEB2E0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ploma Roll"/>
        </a:ext>
      </dgm:extLst>
    </dgm:pt>
    <dgm:pt modelId="{E253A7FE-D137-4F22-83C3-50145AE9322C}" type="pres">
      <dgm:prSet presAssocID="{B0528EF1-FCDE-4661-B098-53CA5DEB2E07}" presName="spaceRect" presStyleCnt="0"/>
      <dgm:spPr/>
    </dgm:pt>
    <dgm:pt modelId="{BE6F254D-C999-41FE-8A43-100901276440}" type="pres">
      <dgm:prSet presAssocID="{B0528EF1-FCDE-4661-B098-53CA5DEB2E07}" presName="textRect" presStyleLbl="revTx" presStyleIdx="0" presStyleCnt="3">
        <dgm:presLayoutVars>
          <dgm:chMax val="1"/>
          <dgm:chPref val="1"/>
        </dgm:presLayoutVars>
      </dgm:prSet>
      <dgm:spPr/>
    </dgm:pt>
    <dgm:pt modelId="{522BB92B-F76A-4449-8DA6-9330739D2D8E}" type="pres">
      <dgm:prSet presAssocID="{94A4B004-A3DB-4BEE-B415-BF3B4A49A839}" presName="sibTrans" presStyleLbl="sibTrans2D1" presStyleIdx="0" presStyleCnt="0"/>
      <dgm:spPr/>
    </dgm:pt>
    <dgm:pt modelId="{00D6B056-71E2-42D6-A0C4-0FD5B37FF372}" type="pres">
      <dgm:prSet presAssocID="{84BD7D85-8C4E-4895-83A5-B4348B9B9FC4}" presName="compNode" presStyleCnt="0"/>
      <dgm:spPr/>
    </dgm:pt>
    <dgm:pt modelId="{55580C05-0D81-4766-BD3B-2FCAAF9E37F4}" type="pres">
      <dgm:prSet presAssocID="{84BD7D85-8C4E-4895-83A5-B4348B9B9FC4}" presName="iconBgRect" presStyleLbl="bgShp" presStyleIdx="1" presStyleCnt="3"/>
      <dgm:spPr/>
    </dgm:pt>
    <dgm:pt modelId="{8DBCB3D6-5396-4762-900A-A9890320E034}" type="pres">
      <dgm:prSet presAssocID="{84BD7D85-8C4E-4895-83A5-B4348B9B9FC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hoolhouse"/>
        </a:ext>
      </dgm:extLst>
    </dgm:pt>
    <dgm:pt modelId="{881989EF-758D-4570-B8C8-072115FC69F0}" type="pres">
      <dgm:prSet presAssocID="{84BD7D85-8C4E-4895-83A5-B4348B9B9FC4}" presName="spaceRect" presStyleCnt="0"/>
      <dgm:spPr/>
    </dgm:pt>
    <dgm:pt modelId="{998667D3-98D6-4B70-B8E8-DCF77B6A8A0F}" type="pres">
      <dgm:prSet presAssocID="{84BD7D85-8C4E-4895-83A5-B4348B9B9FC4}" presName="textRect" presStyleLbl="revTx" presStyleIdx="1" presStyleCnt="3">
        <dgm:presLayoutVars>
          <dgm:chMax val="1"/>
          <dgm:chPref val="1"/>
        </dgm:presLayoutVars>
      </dgm:prSet>
      <dgm:spPr/>
    </dgm:pt>
    <dgm:pt modelId="{49A2593D-3711-4654-AB51-645E0ED2254D}" type="pres">
      <dgm:prSet presAssocID="{D3A4A81D-DDCE-4D52-AC44-FF788BAEE53E}" presName="sibTrans" presStyleLbl="sibTrans2D1" presStyleIdx="0" presStyleCnt="0"/>
      <dgm:spPr/>
    </dgm:pt>
    <dgm:pt modelId="{D5F44222-DB7A-4C85-BF1F-983FFFE8C6FA}" type="pres">
      <dgm:prSet presAssocID="{E7BE814F-E5A0-44CC-AFE0-B5666B3A6378}" presName="compNode" presStyleCnt="0"/>
      <dgm:spPr/>
    </dgm:pt>
    <dgm:pt modelId="{1649C3A7-1896-472E-866F-E393BE1C478B}" type="pres">
      <dgm:prSet presAssocID="{E7BE814F-E5A0-44CC-AFE0-B5666B3A6378}" presName="iconBgRect" presStyleLbl="bgShp" presStyleIdx="2" presStyleCnt="3"/>
      <dgm:spPr/>
    </dgm:pt>
    <dgm:pt modelId="{D16BC990-D6D6-4D29-B437-0370CAA9EF84}" type="pres">
      <dgm:prSet presAssocID="{E7BE814F-E5A0-44CC-AFE0-B5666B3A637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nnections"/>
        </a:ext>
      </dgm:extLst>
    </dgm:pt>
    <dgm:pt modelId="{17D2CC2D-5A1A-4B9B-A23D-C868C1B95F32}" type="pres">
      <dgm:prSet presAssocID="{E7BE814F-E5A0-44CC-AFE0-B5666B3A6378}" presName="spaceRect" presStyleCnt="0"/>
      <dgm:spPr/>
    </dgm:pt>
    <dgm:pt modelId="{94CEB53E-F5D5-4A4F-9640-4DFCCCFC01B3}" type="pres">
      <dgm:prSet presAssocID="{E7BE814F-E5A0-44CC-AFE0-B5666B3A6378}" presName="textRect" presStyleLbl="revTx" presStyleIdx="2" presStyleCnt="3">
        <dgm:presLayoutVars>
          <dgm:chMax val="1"/>
          <dgm:chPref val="1"/>
        </dgm:presLayoutVars>
      </dgm:prSet>
      <dgm:spPr/>
    </dgm:pt>
  </dgm:ptLst>
  <dgm:cxnLst>
    <dgm:cxn modelId="{97A8BF01-F5E2-4EDD-98BE-A3FB56E0C522}" type="presOf" srcId="{D3A4A81D-DDCE-4D52-AC44-FF788BAEE53E}" destId="{49A2593D-3711-4654-AB51-645E0ED2254D}" srcOrd="0" destOrd="0" presId="urn:microsoft.com/office/officeart/2018/2/layout/IconCircleList"/>
    <dgm:cxn modelId="{51347702-DDFA-4FC3-B4A6-3463C2A94D37}" srcId="{DE7129C9-DC76-49D9-A25D-B5500A33360D}" destId="{E7BE814F-E5A0-44CC-AFE0-B5666B3A6378}" srcOrd="2" destOrd="0" parTransId="{2D9D0114-BB80-48DF-B9D2-3DB02136BCA3}" sibTransId="{4C278C9E-F8D9-4C1D-80FE-45E98019B56D}"/>
    <dgm:cxn modelId="{101D2F61-5AF4-4837-A0D0-5064EDE1FA84}" type="presOf" srcId="{E7BE814F-E5A0-44CC-AFE0-B5666B3A6378}" destId="{94CEB53E-F5D5-4A4F-9640-4DFCCCFC01B3}" srcOrd="0" destOrd="0" presId="urn:microsoft.com/office/officeart/2018/2/layout/IconCircleList"/>
    <dgm:cxn modelId="{F1AF8C6A-4AC2-4709-A8DC-649B626901D6}" srcId="{DE7129C9-DC76-49D9-A25D-B5500A33360D}" destId="{84BD7D85-8C4E-4895-83A5-B4348B9B9FC4}" srcOrd="1" destOrd="0" parTransId="{86935771-0F3B-495B-85F8-73EC88994CB6}" sibTransId="{D3A4A81D-DDCE-4D52-AC44-FF788BAEE53E}"/>
    <dgm:cxn modelId="{4616AE4D-7A52-4ED1-A840-F7796ACD1BD7}" srcId="{DE7129C9-DC76-49D9-A25D-B5500A33360D}" destId="{B0528EF1-FCDE-4661-B098-53CA5DEB2E07}" srcOrd="0" destOrd="0" parTransId="{7F3C968B-B22E-42EF-89DC-5C664ADAAE94}" sibTransId="{94A4B004-A3DB-4BEE-B415-BF3B4A49A839}"/>
    <dgm:cxn modelId="{30AEDD70-3969-4C77-ABA7-643BE4C22599}" type="presOf" srcId="{84BD7D85-8C4E-4895-83A5-B4348B9B9FC4}" destId="{998667D3-98D6-4B70-B8E8-DCF77B6A8A0F}" srcOrd="0" destOrd="0" presId="urn:microsoft.com/office/officeart/2018/2/layout/IconCircleList"/>
    <dgm:cxn modelId="{504F6F58-017E-4DFE-8C86-D6D8DC799674}" type="presOf" srcId="{B0528EF1-FCDE-4661-B098-53CA5DEB2E07}" destId="{BE6F254D-C999-41FE-8A43-100901276440}" srcOrd="0" destOrd="0" presId="urn:microsoft.com/office/officeart/2018/2/layout/IconCircleList"/>
    <dgm:cxn modelId="{ACC7C4A0-587A-4F1A-8455-D21F491A1BC4}" type="presOf" srcId="{94A4B004-A3DB-4BEE-B415-BF3B4A49A839}" destId="{522BB92B-F76A-4449-8DA6-9330739D2D8E}" srcOrd="0" destOrd="0" presId="urn:microsoft.com/office/officeart/2018/2/layout/IconCircleList"/>
    <dgm:cxn modelId="{D0DC19E3-A459-4CD9-9E00-A6236A997652}" type="presOf" srcId="{DE7129C9-DC76-49D9-A25D-B5500A33360D}" destId="{BEE10F65-0F9F-4710-A6CD-4C5B98FF99B3}" srcOrd="0" destOrd="0" presId="urn:microsoft.com/office/officeart/2018/2/layout/IconCircleList"/>
    <dgm:cxn modelId="{20912A1A-CF45-4710-9828-0FA3BD1C7991}" type="presParOf" srcId="{BEE10F65-0F9F-4710-A6CD-4C5B98FF99B3}" destId="{5CD5A8F1-4A41-4063-BACB-79B609217BB0}" srcOrd="0" destOrd="0" presId="urn:microsoft.com/office/officeart/2018/2/layout/IconCircleList"/>
    <dgm:cxn modelId="{8288C03A-240E-41B3-AD0F-B25491E4BC89}" type="presParOf" srcId="{5CD5A8F1-4A41-4063-BACB-79B609217BB0}" destId="{3560F0D1-F81F-4341-AA43-966D2612A2ED}" srcOrd="0" destOrd="0" presId="urn:microsoft.com/office/officeart/2018/2/layout/IconCircleList"/>
    <dgm:cxn modelId="{001297A5-E3E9-4F94-929B-DFF8B0766ADD}" type="presParOf" srcId="{3560F0D1-F81F-4341-AA43-966D2612A2ED}" destId="{3191A0DC-EB80-4803-ABB6-5165DEACBC97}" srcOrd="0" destOrd="0" presId="urn:microsoft.com/office/officeart/2018/2/layout/IconCircleList"/>
    <dgm:cxn modelId="{30F8C36B-2140-4E42-A1F9-222C22736CEF}" type="presParOf" srcId="{3560F0D1-F81F-4341-AA43-966D2612A2ED}" destId="{6CA473C6-17CB-49BA-B8DF-012BDA0ECFB7}" srcOrd="1" destOrd="0" presId="urn:microsoft.com/office/officeart/2018/2/layout/IconCircleList"/>
    <dgm:cxn modelId="{213A18DC-4334-4DF9-89C9-572848BE75D6}" type="presParOf" srcId="{3560F0D1-F81F-4341-AA43-966D2612A2ED}" destId="{E253A7FE-D137-4F22-83C3-50145AE9322C}" srcOrd="2" destOrd="0" presId="urn:microsoft.com/office/officeart/2018/2/layout/IconCircleList"/>
    <dgm:cxn modelId="{6F1B2533-9F8A-47E9-866E-518D3060ADF6}" type="presParOf" srcId="{3560F0D1-F81F-4341-AA43-966D2612A2ED}" destId="{BE6F254D-C999-41FE-8A43-100901276440}" srcOrd="3" destOrd="0" presId="urn:microsoft.com/office/officeart/2018/2/layout/IconCircleList"/>
    <dgm:cxn modelId="{C8C5F211-6114-4642-B665-A8B201F8E3A6}" type="presParOf" srcId="{5CD5A8F1-4A41-4063-BACB-79B609217BB0}" destId="{522BB92B-F76A-4449-8DA6-9330739D2D8E}" srcOrd="1" destOrd="0" presId="urn:microsoft.com/office/officeart/2018/2/layout/IconCircleList"/>
    <dgm:cxn modelId="{749BB1E6-F2BA-4BEE-86DE-1A2B7C2D1247}" type="presParOf" srcId="{5CD5A8F1-4A41-4063-BACB-79B609217BB0}" destId="{00D6B056-71E2-42D6-A0C4-0FD5B37FF372}" srcOrd="2" destOrd="0" presId="urn:microsoft.com/office/officeart/2018/2/layout/IconCircleList"/>
    <dgm:cxn modelId="{0743D226-0C16-4AD2-B98E-EDFDC0FF7F0B}" type="presParOf" srcId="{00D6B056-71E2-42D6-A0C4-0FD5B37FF372}" destId="{55580C05-0D81-4766-BD3B-2FCAAF9E37F4}" srcOrd="0" destOrd="0" presId="urn:microsoft.com/office/officeart/2018/2/layout/IconCircleList"/>
    <dgm:cxn modelId="{BC7DFE53-30C3-4AA0-AAA5-887A6D03A03E}" type="presParOf" srcId="{00D6B056-71E2-42D6-A0C4-0FD5B37FF372}" destId="{8DBCB3D6-5396-4762-900A-A9890320E034}" srcOrd="1" destOrd="0" presId="urn:microsoft.com/office/officeart/2018/2/layout/IconCircleList"/>
    <dgm:cxn modelId="{032585CC-389F-4522-B7BB-0B4AF1A48474}" type="presParOf" srcId="{00D6B056-71E2-42D6-A0C4-0FD5B37FF372}" destId="{881989EF-758D-4570-B8C8-072115FC69F0}" srcOrd="2" destOrd="0" presId="urn:microsoft.com/office/officeart/2018/2/layout/IconCircleList"/>
    <dgm:cxn modelId="{6DA2F43C-5217-41ED-822B-717FFA79955B}" type="presParOf" srcId="{00D6B056-71E2-42D6-A0C4-0FD5B37FF372}" destId="{998667D3-98D6-4B70-B8E8-DCF77B6A8A0F}" srcOrd="3" destOrd="0" presId="urn:microsoft.com/office/officeart/2018/2/layout/IconCircleList"/>
    <dgm:cxn modelId="{CF8445F1-9765-4F20-A02A-F7BC34C71114}" type="presParOf" srcId="{5CD5A8F1-4A41-4063-BACB-79B609217BB0}" destId="{49A2593D-3711-4654-AB51-645E0ED2254D}" srcOrd="3" destOrd="0" presId="urn:microsoft.com/office/officeart/2018/2/layout/IconCircleList"/>
    <dgm:cxn modelId="{5AB361B9-DCB9-45FE-A12E-6B4FDB639EAE}" type="presParOf" srcId="{5CD5A8F1-4A41-4063-BACB-79B609217BB0}" destId="{D5F44222-DB7A-4C85-BF1F-983FFFE8C6FA}" srcOrd="4" destOrd="0" presId="urn:microsoft.com/office/officeart/2018/2/layout/IconCircleList"/>
    <dgm:cxn modelId="{030539F1-9906-4287-A0C7-C707A96054A4}" type="presParOf" srcId="{D5F44222-DB7A-4C85-BF1F-983FFFE8C6FA}" destId="{1649C3A7-1896-472E-866F-E393BE1C478B}" srcOrd="0" destOrd="0" presId="urn:microsoft.com/office/officeart/2018/2/layout/IconCircleList"/>
    <dgm:cxn modelId="{22E92855-93D8-4B25-A791-CDDF876A0A4E}" type="presParOf" srcId="{D5F44222-DB7A-4C85-BF1F-983FFFE8C6FA}" destId="{D16BC990-D6D6-4D29-B437-0370CAA9EF84}" srcOrd="1" destOrd="0" presId="urn:microsoft.com/office/officeart/2018/2/layout/IconCircleList"/>
    <dgm:cxn modelId="{9A9CB074-3A68-483C-B091-0454A14C9FC3}" type="presParOf" srcId="{D5F44222-DB7A-4C85-BF1F-983FFFE8C6FA}" destId="{17D2CC2D-5A1A-4B9B-A23D-C868C1B95F32}" srcOrd="2" destOrd="0" presId="urn:microsoft.com/office/officeart/2018/2/layout/IconCircleList"/>
    <dgm:cxn modelId="{06FA4171-BB10-4E1A-A708-78E077EB1884}" type="presParOf" srcId="{D5F44222-DB7A-4C85-BF1F-983FFFE8C6FA}" destId="{94CEB53E-F5D5-4A4F-9640-4DFCCCFC01B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1A0DC-EB80-4803-ABB6-5165DEACBC97}">
      <dsp:nvSpPr>
        <dsp:cNvPr id="0" name=""/>
        <dsp:cNvSpPr/>
      </dsp:nvSpPr>
      <dsp:spPr>
        <a:xfrm>
          <a:off x="211646" y="974963"/>
          <a:ext cx="912394" cy="91239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A473C6-17CB-49BA-B8DF-012BDA0ECFB7}">
      <dsp:nvSpPr>
        <dsp:cNvPr id="0" name=""/>
        <dsp:cNvSpPr/>
      </dsp:nvSpPr>
      <dsp:spPr>
        <a:xfrm>
          <a:off x="403249" y="1166566"/>
          <a:ext cx="529188" cy="5291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6F254D-C999-41FE-8A43-100901276440}">
      <dsp:nvSpPr>
        <dsp:cNvPr id="0" name=""/>
        <dsp:cNvSpPr/>
      </dsp:nvSpPr>
      <dsp:spPr>
        <a:xfrm>
          <a:off x="1319554" y="974963"/>
          <a:ext cx="2150644" cy="9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kern="1200" dirty="0"/>
            <a:t>The National Scholarship Portal (NSP) is a web-based application developed to automate and simplify the scholarship application, verification, and approval process for students, institutions, and government authorities</a:t>
          </a:r>
          <a:r>
            <a:rPr lang="en-US" sz="1100" kern="1200" dirty="0"/>
            <a:t>.</a:t>
          </a:r>
        </a:p>
      </dsp:txBody>
      <dsp:txXfrm>
        <a:off x="1319554" y="974963"/>
        <a:ext cx="2150644" cy="912394"/>
      </dsp:txXfrm>
    </dsp:sp>
    <dsp:sp modelId="{55580C05-0D81-4766-BD3B-2FCAAF9E37F4}">
      <dsp:nvSpPr>
        <dsp:cNvPr id="0" name=""/>
        <dsp:cNvSpPr/>
      </dsp:nvSpPr>
      <dsp:spPr>
        <a:xfrm>
          <a:off x="3844932" y="974963"/>
          <a:ext cx="912394" cy="91239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BCB3D6-5396-4762-900A-A9890320E034}">
      <dsp:nvSpPr>
        <dsp:cNvPr id="0" name=""/>
        <dsp:cNvSpPr/>
      </dsp:nvSpPr>
      <dsp:spPr>
        <a:xfrm>
          <a:off x="4036534" y="1166566"/>
          <a:ext cx="529188" cy="5291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8667D3-98D6-4B70-B8E8-DCF77B6A8A0F}">
      <dsp:nvSpPr>
        <dsp:cNvPr id="0" name=""/>
        <dsp:cNvSpPr/>
      </dsp:nvSpPr>
      <dsp:spPr>
        <a:xfrm>
          <a:off x="4952839" y="974963"/>
          <a:ext cx="2150644" cy="9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The system ensures transparency, security, and efficiency in managing scholarships for eligible students at various educational levels.</a:t>
          </a:r>
        </a:p>
      </dsp:txBody>
      <dsp:txXfrm>
        <a:off x="4952839" y="974963"/>
        <a:ext cx="2150644" cy="912394"/>
      </dsp:txXfrm>
    </dsp:sp>
    <dsp:sp modelId="{1649C3A7-1896-472E-866F-E393BE1C478B}">
      <dsp:nvSpPr>
        <dsp:cNvPr id="0" name=""/>
        <dsp:cNvSpPr/>
      </dsp:nvSpPr>
      <dsp:spPr>
        <a:xfrm>
          <a:off x="7478217" y="974963"/>
          <a:ext cx="912394" cy="91239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6BC990-D6D6-4D29-B437-0370CAA9EF84}">
      <dsp:nvSpPr>
        <dsp:cNvPr id="0" name=""/>
        <dsp:cNvSpPr/>
      </dsp:nvSpPr>
      <dsp:spPr>
        <a:xfrm>
          <a:off x="7669820" y="1166566"/>
          <a:ext cx="529188" cy="5291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CEB53E-F5D5-4A4F-9640-4DFCCCFC01B3}">
      <dsp:nvSpPr>
        <dsp:cNvPr id="0" name=""/>
        <dsp:cNvSpPr/>
      </dsp:nvSpPr>
      <dsp:spPr>
        <a:xfrm>
          <a:off x="8586125" y="974963"/>
          <a:ext cx="2150644" cy="9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This portal acts as a single integrated platform connecting students, institutes, state officers, and ministry administrators — allowing them to manage the complete scholarship lifecycle online</a:t>
          </a:r>
          <a:r>
            <a:rPr lang="en-US" sz="1100" kern="1200" dirty="0"/>
            <a:t>.</a:t>
          </a:r>
        </a:p>
      </dsp:txBody>
      <dsp:txXfrm>
        <a:off x="8586125" y="974963"/>
        <a:ext cx="2150644" cy="91239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5062F2-4FB0-478D-98F0-BBE3AC5A6CEF}" type="datetimeFigureOut">
              <a:rPr lang="en-IN" smtClean="0"/>
              <a:t>28-10-2025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4D6515-ADEC-4FDB-B174-596A9879CCD2}" type="slidenum">
              <a:rPr lang="en-IN" smtClean="0"/>
              <a:t>‹#›</a:t>
            </a:fld>
            <a:endParaRPr lang="en-IN"/>
          </a:p>
        </p:txBody>
      </p:sp>
    </p:spTree>
    <p:extLst>
      <p:ext uri="{BB962C8B-B14F-4D97-AF65-F5344CB8AC3E}">
        <p14:creationId xmlns:p14="http://schemas.microsoft.com/office/powerpoint/2010/main" val="2305333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4D6515-ADEC-4FDB-B174-596A9879CCD2}" type="slidenum">
              <a:rPr lang="en-IN" smtClean="0"/>
              <a:t>3</a:t>
            </a:fld>
            <a:endParaRPr lang="en-IN"/>
          </a:p>
        </p:txBody>
      </p:sp>
    </p:spTree>
    <p:extLst>
      <p:ext uri="{BB962C8B-B14F-4D97-AF65-F5344CB8AC3E}">
        <p14:creationId xmlns:p14="http://schemas.microsoft.com/office/powerpoint/2010/main" val="644577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4D6515-ADEC-4FDB-B174-596A9879CCD2}" type="slidenum">
              <a:rPr lang="en-IN" smtClean="0"/>
              <a:t>5</a:t>
            </a:fld>
            <a:endParaRPr lang="en-IN"/>
          </a:p>
        </p:txBody>
      </p:sp>
    </p:spTree>
    <p:extLst>
      <p:ext uri="{BB962C8B-B14F-4D97-AF65-F5344CB8AC3E}">
        <p14:creationId xmlns:p14="http://schemas.microsoft.com/office/powerpoint/2010/main" val="1279316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4D6515-ADEC-4FDB-B174-596A9879CCD2}" type="slidenum">
              <a:rPr lang="en-IN" smtClean="0"/>
              <a:t>6</a:t>
            </a:fld>
            <a:endParaRPr lang="en-IN"/>
          </a:p>
        </p:txBody>
      </p:sp>
    </p:spTree>
    <p:extLst>
      <p:ext uri="{BB962C8B-B14F-4D97-AF65-F5344CB8AC3E}">
        <p14:creationId xmlns:p14="http://schemas.microsoft.com/office/powerpoint/2010/main" val="519985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4D6515-ADEC-4FDB-B174-596A9879CCD2}" type="slidenum">
              <a:rPr lang="en-IN" smtClean="0"/>
              <a:t>9</a:t>
            </a:fld>
            <a:endParaRPr lang="en-IN"/>
          </a:p>
        </p:txBody>
      </p:sp>
    </p:spTree>
    <p:extLst>
      <p:ext uri="{BB962C8B-B14F-4D97-AF65-F5344CB8AC3E}">
        <p14:creationId xmlns:p14="http://schemas.microsoft.com/office/powerpoint/2010/main" val="371761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4D6515-ADEC-4FDB-B174-596A9879CCD2}" type="slidenum">
              <a:rPr lang="en-IN" smtClean="0"/>
              <a:t>16</a:t>
            </a:fld>
            <a:endParaRPr lang="en-IN"/>
          </a:p>
        </p:txBody>
      </p:sp>
    </p:spTree>
    <p:extLst>
      <p:ext uri="{BB962C8B-B14F-4D97-AF65-F5344CB8AC3E}">
        <p14:creationId xmlns:p14="http://schemas.microsoft.com/office/powerpoint/2010/main" val="1555244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4D6515-ADEC-4FDB-B174-596A9879CCD2}" type="slidenum">
              <a:rPr lang="en-IN" smtClean="0"/>
              <a:t>22</a:t>
            </a:fld>
            <a:endParaRPr lang="en-IN"/>
          </a:p>
        </p:txBody>
      </p:sp>
    </p:spTree>
    <p:extLst>
      <p:ext uri="{BB962C8B-B14F-4D97-AF65-F5344CB8AC3E}">
        <p14:creationId xmlns:p14="http://schemas.microsoft.com/office/powerpoint/2010/main" val="83624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4D6515-ADEC-4FDB-B174-596A9879CCD2}" type="slidenum">
              <a:rPr lang="en-IN" smtClean="0"/>
              <a:t>26</a:t>
            </a:fld>
            <a:endParaRPr lang="en-IN"/>
          </a:p>
        </p:txBody>
      </p:sp>
    </p:spTree>
    <p:extLst>
      <p:ext uri="{BB962C8B-B14F-4D97-AF65-F5344CB8AC3E}">
        <p14:creationId xmlns:p14="http://schemas.microsoft.com/office/powerpoint/2010/main" val="4018942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4D6515-ADEC-4FDB-B174-596A9879CCD2}" type="slidenum">
              <a:rPr lang="en-IN" smtClean="0"/>
              <a:t>28</a:t>
            </a:fld>
            <a:endParaRPr lang="en-IN"/>
          </a:p>
        </p:txBody>
      </p:sp>
    </p:spTree>
    <p:extLst>
      <p:ext uri="{BB962C8B-B14F-4D97-AF65-F5344CB8AC3E}">
        <p14:creationId xmlns:p14="http://schemas.microsoft.com/office/powerpoint/2010/main" val="25188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6444479B-705B-4489-957E-7E8A228BDFA0}" type="datetime1">
              <a:rPr lang="en-US" smtClean="0"/>
              <a:t>10/28/2025</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70C12960-6E85-460F-B6E3-5B82CB31AF3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766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7B66AD-7C08-490A-ADA4-B47E10FB2407}" type="datetime1">
              <a:rPr lang="en-US" smtClean="0"/>
              <a:t>10/28/2025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20141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95027-4255-49E7-9841-CD21BCC99996}" type="datetime1">
              <a:rPr lang="en-US" smtClean="0"/>
              <a:t>10/28/2025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28832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9F774-3FA6-43B8-9241-99959C8FD463}" type="datetime1">
              <a:rPr lang="en-US" smtClean="0"/>
              <a:t>10/28/2025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81801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504452-5DCC-4FE2-A5C9-8A5EF6714D65}" type="datetime1">
              <a:rPr lang="en-US" smtClean="0"/>
              <a:t>10/28/2025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638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79ABC2-0180-4F3A-A895-A85BC724D472}" type="datetime1">
              <a:rPr lang="en-US" smtClean="0"/>
              <a:t>10/28/2025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5033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EEA9BA-4E8F-439E-BEA4-91FBA01E3F5F}" type="datetime1">
              <a:rPr lang="en-US" smtClean="0"/>
              <a:t>10/28/2025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9778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15BF18-0007-481C-AA29-413124BC3EE7}" type="datetime1">
              <a:rPr lang="en-US" smtClean="0"/>
              <a:t>10/28/2025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48204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E9870-3748-43AD-B547-02A075CB4A1D}" type="datetime1">
              <a:rPr lang="en-US" smtClean="0"/>
              <a:t>10/28/2025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41557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8E7897-33C5-4F1A-9307-D068E37F3DC7}" type="datetime1">
              <a:rPr lang="en-US" smtClean="0"/>
              <a:t>10/28/2025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9930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E171BA-CC09-47C8-A6DF-F5C5CB59CEEC}" type="datetime1">
              <a:rPr lang="en-US" smtClean="0"/>
              <a:t>10/28/2025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31816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7DA38F49-B3E2-4BF0-BEC7-C30D34ABBB8D}" type="datetime1">
              <a:rPr lang="en-US" smtClean="0"/>
              <a:t>10/28/2025</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37623843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726A94-1EF0-4D91-B7BF-C033E3D6E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lumMod val="75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4" name="Picture 3" descr="A mosaic of colorful geometric shapes">
            <a:extLst>
              <a:ext uri="{FF2B5EF4-FFF2-40B4-BE49-F238E27FC236}">
                <a16:creationId xmlns:a16="http://schemas.microsoft.com/office/drawing/2014/main" id="{8C308255-AF8A-2D3D-4867-568757F65DC9}"/>
              </a:ext>
            </a:extLst>
          </p:cNvPr>
          <p:cNvPicPr>
            <a:picLocks noChangeAspect="1"/>
          </p:cNvPicPr>
          <p:nvPr/>
        </p:nvPicPr>
        <p:blipFill>
          <a:blip r:embed="rId2">
            <a:duotone>
              <a:schemeClr val="accent1">
                <a:shade val="45000"/>
                <a:satMod val="135000"/>
              </a:schemeClr>
              <a:prstClr val="white"/>
            </a:duotone>
            <a:alphaModFix amt="60000"/>
          </a:blip>
          <a:srcRect t="17319" b="4010"/>
          <a:stretch>
            <a:fillRect/>
          </a:stretch>
        </p:blipFill>
        <p:spPr>
          <a:xfrm>
            <a:off x="20" y="-1"/>
            <a:ext cx="12191980" cy="6858001"/>
          </a:xfrm>
          <a:prstGeom prst="rect">
            <a:avLst/>
          </a:prstGeom>
        </p:spPr>
      </p:pic>
      <p:cxnSp>
        <p:nvCxnSpPr>
          <p:cNvPr id="11" name="Straight Connector 10">
            <a:extLst>
              <a:ext uri="{FF2B5EF4-FFF2-40B4-BE49-F238E27FC236}">
                <a16:creationId xmlns:a16="http://schemas.microsoft.com/office/drawing/2014/main" id="{98F0650C-11DF-45E6-8EC2-E3B298F0D8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4FB4153-1E3E-4AE9-8306-E8C292894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B2C1855C-D7B0-D91A-5796-4633FC281C47}"/>
              </a:ext>
            </a:extLst>
          </p:cNvPr>
          <p:cNvSpPr>
            <a:spLocks noGrp="1"/>
          </p:cNvSpPr>
          <p:nvPr>
            <p:ph type="ctrTitle"/>
          </p:nvPr>
        </p:nvSpPr>
        <p:spPr>
          <a:xfrm>
            <a:off x="1109980" y="882376"/>
            <a:ext cx="9966960" cy="2926080"/>
          </a:xfrm>
        </p:spPr>
        <p:txBody>
          <a:bodyPr>
            <a:normAutofit/>
          </a:bodyPr>
          <a:lstStyle/>
          <a:p>
            <a:r>
              <a:rPr lang="en-US"/>
              <a:t>NATIONAL SCHOLARSHIP PORTAL</a:t>
            </a:r>
            <a:endParaRPr lang="en-IN"/>
          </a:p>
        </p:txBody>
      </p:sp>
      <p:sp>
        <p:nvSpPr>
          <p:cNvPr id="3" name="Subtitle 2">
            <a:extLst>
              <a:ext uri="{FF2B5EF4-FFF2-40B4-BE49-F238E27FC236}">
                <a16:creationId xmlns:a16="http://schemas.microsoft.com/office/drawing/2014/main" id="{09D3BB3D-7093-B525-A49C-FEA259E5E556}"/>
              </a:ext>
            </a:extLst>
          </p:cNvPr>
          <p:cNvSpPr>
            <a:spLocks noGrp="1"/>
          </p:cNvSpPr>
          <p:nvPr>
            <p:ph type="subTitle" idx="1"/>
          </p:nvPr>
        </p:nvSpPr>
        <p:spPr>
          <a:xfrm>
            <a:off x="1709530" y="3869634"/>
            <a:ext cx="8767860" cy="1388165"/>
          </a:xfrm>
        </p:spPr>
        <p:txBody>
          <a:bodyPr>
            <a:normAutofit/>
          </a:bodyPr>
          <a:lstStyle/>
          <a:p>
            <a:r>
              <a:rPr lang="en-US"/>
              <a:t>ACADEMIC YEAR 2025-2026</a:t>
            </a:r>
            <a:endParaRPr lang="en-IN"/>
          </a:p>
        </p:txBody>
      </p:sp>
      <p:sp>
        <p:nvSpPr>
          <p:cNvPr id="5" name="TextBox 4">
            <a:extLst>
              <a:ext uri="{FF2B5EF4-FFF2-40B4-BE49-F238E27FC236}">
                <a16:creationId xmlns:a16="http://schemas.microsoft.com/office/drawing/2014/main" id="{EA4AF19F-6C92-C205-B283-9C30D6DBD693}"/>
              </a:ext>
            </a:extLst>
          </p:cNvPr>
          <p:cNvSpPr txBox="1"/>
          <p:nvPr/>
        </p:nvSpPr>
        <p:spPr>
          <a:xfrm>
            <a:off x="8833413" y="4931283"/>
            <a:ext cx="4096512" cy="1384995"/>
          </a:xfrm>
          <a:prstGeom prst="rect">
            <a:avLst/>
          </a:prstGeom>
          <a:noFill/>
        </p:spPr>
        <p:txBody>
          <a:bodyPr wrap="square" rtlCol="0">
            <a:spAutoFit/>
          </a:bodyPr>
          <a:lstStyle/>
          <a:p>
            <a:r>
              <a:rPr lang="en-US" sz="2400" b="1" dirty="0"/>
              <a:t>Presented By:</a:t>
            </a:r>
          </a:p>
          <a:p>
            <a:r>
              <a:rPr lang="en-US" sz="2000" b="1" dirty="0"/>
              <a:t>Seeramsetti Bhagya Sree</a:t>
            </a:r>
          </a:p>
          <a:p>
            <a:r>
              <a:rPr lang="en-US" sz="2000" b="1" dirty="0"/>
              <a:t>Reddypalli Manisha</a:t>
            </a:r>
          </a:p>
          <a:p>
            <a:r>
              <a:rPr lang="en-US" sz="2000" b="1" dirty="0"/>
              <a:t>Nandyala Likhitha</a:t>
            </a:r>
            <a:endParaRPr lang="en-IN" sz="2000" b="1" dirty="0"/>
          </a:p>
        </p:txBody>
      </p:sp>
      <p:sp>
        <p:nvSpPr>
          <p:cNvPr id="6" name="TextBox 5">
            <a:extLst>
              <a:ext uri="{FF2B5EF4-FFF2-40B4-BE49-F238E27FC236}">
                <a16:creationId xmlns:a16="http://schemas.microsoft.com/office/drawing/2014/main" id="{BCA3A17D-2FDF-6054-409C-CE351931E197}"/>
              </a:ext>
            </a:extLst>
          </p:cNvPr>
          <p:cNvSpPr txBox="1"/>
          <p:nvPr/>
        </p:nvSpPr>
        <p:spPr>
          <a:xfrm>
            <a:off x="539496" y="5916168"/>
            <a:ext cx="4407408" cy="461665"/>
          </a:xfrm>
          <a:prstGeom prst="rect">
            <a:avLst/>
          </a:prstGeom>
          <a:noFill/>
        </p:spPr>
        <p:txBody>
          <a:bodyPr wrap="square" rtlCol="0">
            <a:spAutoFit/>
          </a:bodyPr>
          <a:lstStyle/>
          <a:p>
            <a:r>
              <a:rPr lang="en-US" sz="2400" b="1" dirty="0"/>
              <a:t>Guided By </a:t>
            </a:r>
            <a:r>
              <a:rPr lang="en-US" sz="2000" b="1" dirty="0"/>
              <a:t>: Mr. Arvind Kumar</a:t>
            </a:r>
            <a:endParaRPr lang="en-IN" sz="2000" b="1" dirty="0"/>
          </a:p>
        </p:txBody>
      </p:sp>
    </p:spTree>
    <p:extLst>
      <p:ext uri="{BB962C8B-B14F-4D97-AF65-F5344CB8AC3E}">
        <p14:creationId xmlns:p14="http://schemas.microsoft.com/office/powerpoint/2010/main" val="240142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AI-generated content may be incorrect.">
            <a:extLst>
              <a:ext uri="{FF2B5EF4-FFF2-40B4-BE49-F238E27FC236}">
                <a16:creationId xmlns:a16="http://schemas.microsoft.com/office/drawing/2014/main" id="{39877A15-0D35-F4A7-8E52-D7889D620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3373" y="1115568"/>
            <a:ext cx="5470283" cy="5175504"/>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2B84D673-EDA4-6CBE-841D-7CC46D650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45" y="1115568"/>
            <a:ext cx="5668408" cy="5175504"/>
          </a:xfrm>
          <a:prstGeom prst="rect">
            <a:avLst/>
          </a:prstGeom>
        </p:spPr>
      </p:pic>
      <p:sp>
        <p:nvSpPr>
          <p:cNvPr id="6" name="TextBox 5">
            <a:extLst>
              <a:ext uri="{FF2B5EF4-FFF2-40B4-BE49-F238E27FC236}">
                <a16:creationId xmlns:a16="http://schemas.microsoft.com/office/drawing/2014/main" id="{372F8893-3789-ABC2-C772-015CD6856EFA}"/>
              </a:ext>
            </a:extLst>
          </p:cNvPr>
          <p:cNvSpPr txBox="1"/>
          <p:nvPr/>
        </p:nvSpPr>
        <p:spPr>
          <a:xfrm>
            <a:off x="348344" y="348342"/>
            <a:ext cx="11495311" cy="523220"/>
          </a:xfrm>
          <a:prstGeom prst="rect">
            <a:avLst/>
          </a:prstGeom>
          <a:noFill/>
        </p:spPr>
        <p:txBody>
          <a:bodyPr wrap="square" rtlCol="0">
            <a:spAutoFit/>
          </a:bodyPr>
          <a:lstStyle/>
          <a:p>
            <a:pPr algn="ctr"/>
            <a:r>
              <a:rPr lang="en-US" sz="2800" b="1" dirty="0">
                <a:solidFill>
                  <a:schemeClr val="tx2">
                    <a:lumMod val="50000"/>
                    <a:lumOff val="50000"/>
                  </a:schemeClr>
                </a:solidFill>
              </a:rPr>
              <a:t>CONTACT US</a:t>
            </a:r>
            <a:endParaRPr lang="en-IN" sz="2800" b="1" dirty="0">
              <a:solidFill>
                <a:schemeClr val="tx2">
                  <a:lumMod val="50000"/>
                  <a:lumOff val="50000"/>
                </a:schemeClr>
              </a:solidFill>
            </a:endParaRPr>
          </a:p>
        </p:txBody>
      </p:sp>
      <p:cxnSp>
        <p:nvCxnSpPr>
          <p:cNvPr id="8" name="Straight Connector 7">
            <a:extLst>
              <a:ext uri="{FF2B5EF4-FFF2-40B4-BE49-F238E27FC236}">
                <a16:creationId xmlns:a16="http://schemas.microsoft.com/office/drawing/2014/main" id="{7C7E1E53-6DE8-158B-937F-7F8EF2536303}"/>
              </a:ext>
            </a:extLst>
          </p:cNvPr>
          <p:cNvCxnSpPr>
            <a:cxnSpLocks/>
          </p:cNvCxnSpPr>
          <p:nvPr/>
        </p:nvCxnSpPr>
        <p:spPr>
          <a:xfrm>
            <a:off x="6199632" y="1051560"/>
            <a:ext cx="0" cy="523951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90764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hat&#10;&#10;AI-generated content may be incorrect.">
            <a:extLst>
              <a:ext uri="{FF2B5EF4-FFF2-40B4-BE49-F238E27FC236}">
                <a16:creationId xmlns:a16="http://schemas.microsoft.com/office/drawing/2014/main" id="{4C19AC69-2879-DA65-9C90-24F3BEE038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914400"/>
            <a:ext cx="5606143" cy="5330953"/>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FBDA38D7-1D69-A917-9B18-D9698BF77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955" y="978409"/>
            <a:ext cx="5305902" cy="5266944"/>
          </a:xfrm>
          <a:prstGeom prst="rect">
            <a:avLst/>
          </a:prstGeom>
        </p:spPr>
      </p:pic>
      <p:sp>
        <p:nvSpPr>
          <p:cNvPr id="11" name="TextBox 10">
            <a:extLst>
              <a:ext uri="{FF2B5EF4-FFF2-40B4-BE49-F238E27FC236}">
                <a16:creationId xmlns:a16="http://schemas.microsoft.com/office/drawing/2014/main" id="{38A57320-CB92-795A-56AC-B8E079F8826F}"/>
              </a:ext>
            </a:extLst>
          </p:cNvPr>
          <p:cNvSpPr txBox="1"/>
          <p:nvPr/>
        </p:nvSpPr>
        <p:spPr>
          <a:xfrm>
            <a:off x="419098" y="293913"/>
            <a:ext cx="11179629" cy="523220"/>
          </a:xfrm>
          <a:prstGeom prst="rect">
            <a:avLst/>
          </a:prstGeom>
          <a:noFill/>
        </p:spPr>
        <p:txBody>
          <a:bodyPr wrap="square" rtlCol="0">
            <a:spAutoFit/>
          </a:bodyPr>
          <a:lstStyle/>
          <a:p>
            <a:pPr algn="ctr"/>
            <a:r>
              <a:rPr lang="en-US" sz="2800" b="1" dirty="0">
                <a:solidFill>
                  <a:schemeClr val="tx2">
                    <a:lumMod val="50000"/>
                    <a:lumOff val="50000"/>
                  </a:schemeClr>
                </a:solidFill>
              </a:rPr>
              <a:t>CHATBOT</a:t>
            </a:r>
            <a:endParaRPr lang="en-IN" sz="2800" b="1" dirty="0">
              <a:solidFill>
                <a:schemeClr val="tx2">
                  <a:lumMod val="50000"/>
                  <a:lumOff val="50000"/>
                </a:schemeClr>
              </a:solidFill>
            </a:endParaRPr>
          </a:p>
        </p:txBody>
      </p:sp>
      <p:cxnSp>
        <p:nvCxnSpPr>
          <p:cNvPr id="15" name="Straight Connector 14">
            <a:extLst>
              <a:ext uri="{FF2B5EF4-FFF2-40B4-BE49-F238E27FC236}">
                <a16:creationId xmlns:a16="http://schemas.microsoft.com/office/drawing/2014/main" id="{64C31FAE-37A4-7199-4427-185E78A1E003}"/>
              </a:ext>
            </a:extLst>
          </p:cNvPr>
          <p:cNvCxnSpPr>
            <a:cxnSpLocks/>
          </p:cNvCxnSpPr>
          <p:nvPr/>
        </p:nvCxnSpPr>
        <p:spPr>
          <a:xfrm>
            <a:off x="5861304" y="978409"/>
            <a:ext cx="0" cy="5266944"/>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88410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AE9FE-FAAB-E8BA-101A-F1247EA89A56}"/>
              </a:ext>
            </a:extLst>
          </p:cNvPr>
          <p:cNvPicPr>
            <a:picLocks noChangeAspect="1"/>
          </p:cNvPicPr>
          <p:nvPr/>
        </p:nvPicPr>
        <p:blipFill>
          <a:blip r:embed="rId2"/>
          <a:stretch>
            <a:fillRect/>
          </a:stretch>
        </p:blipFill>
        <p:spPr>
          <a:xfrm>
            <a:off x="354989" y="886968"/>
            <a:ext cx="5682344" cy="5340096"/>
          </a:xfrm>
          <a:prstGeom prst="rect">
            <a:avLst/>
          </a:prstGeom>
        </p:spPr>
      </p:pic>
      <p:sp>
        <p:nvSpPr>
          <p:cNvPr id="7" name="TextBox 6">
            <a:extLst>
              <a:ext uri="{FF2B5EF4-FFF2-40B4-BE49-F238E27FC236}">
                <a16:creationId xmlns:a16="http://schemas.microsoft.com/office/drawing/2014/main" id="{99389718-4425-2F97-EBE1-FB4FD3AB5733}"/>
              </a:ext>
            </a:extLst>
          </p:cNvPr>
          <p:cNvSpPr txBox="1"/>
          <p:nvPr/>
        </p:nvSpPr>
        <p:spPr>
          <a:xfrm>
            <a:off x="304799" y="240265"/>
            <a:ext cx="11573256" cy="584775"/>
          </a:xfrm>
          <a:prstGeom prst="rect">
            <a:avLst/>
          </a:prstGeom>
          <a:noFill/>
        </p:spPr>
        <p:txBody>
          <a:bodyPr wrap="square">
            <a:spAutoFit/>
          </a:bodyPr>
          <a:lstStyle/>
          <a:p>
            <a:pPr algn="ctr"/>
            <a:r>
              <a:rPr lang="en-US" sz="3200" b="1" dirty="0">
                <a:solidFill>
                  <a:schemeClr val="tx2">
                    <a:lumMod val="50000"/>
                    <a:lumOff val="50000"/>
                  </a:schemeClr>
                </a:solidFill>
              </a:rPr>
              <a:t>STUDENT REGISTRATION</a:t>
            </a:r>
            <a:endParaRPr lang="en-IN" sz="3200" b="1" dirty="0">
              <a:solidFill>
                <a:schemeClr val="tx2">
                  <a:lumMod val="50000"/>
                  <a:lumOff val="50000"/>
                </a:schemeClr>
              </a:solidFill>
            </a:endParaRPr>
          </a:p>
        </p:txBody>
      </p:sp>
      <p:pic>
        <p:nvPicPr>
          <p:cNvPr id="9" name="Picture 8">
            <a:extLst>
              <a:ext uri="{FF2B5EF4-FFF2-40B4-BE49-F238E27FC236}">
                <a16:creationId xmlns:a16="http://schemas.microsoft.com/office/drawing/2014/main" id="{5DD8ACF6-3735-D976-838C-7A616D34592D}"/>
              </a:ext>
            </a:extLst>
          </p:cNvPr>
          <p:cNvPicPr>
            <a:picLocks noChangeAspect="1"/>
          </p:cNvPicPr>
          <p:nvPr/>
        </p:nvPicPr>
        <p:blipFill>
          <a:blip r:embed="rId3"/>
          <a:stretch>
            <a:fillRect/>
          </a:stretch>
        </p:blipFill>
        <p:spPr>
          <a:xfrm>
            <a:off x="6323845" y="886967"/>
            <a:ext cx="5410955" cy="5404105"/>
          </a:xfrm>
          <a:prstGeom prst="rect">
            <a:avLst/>
          </a:prstGeom>
        </p:spPr>
      </p:pic>
      <p:cxnSp>
        <p:nvCxnSpPr>
          <p:cNvPr id="11" name="Straight Connector 10">
            <a:extLst>
              <a:ext uri="{FF2B5EF4-FFF2-40B4-BE49-F238E27FC236}">
                <a16:creationId xmlns:a16="http://schemas.microsoft.com/office/drawing/2014/main" id="{56B85E45-08F2-533C-D967-BFE1F3CB65E3}"/>
              </a:ext>
            </a:extLst>
          </p:cNvPr>
          <p:cNvCxnSpPr>
            <a:cxnSpLocks/>
          </p:cNvCxnSpPr>
          <p:nvPr/>
        </p:nvCxnSpPr>
        <p:spPr>
          <a:xfrm>
            <a:off x="6172200" y="886967"/>
            <a:ext cx="0" cy="5340097"/>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8CD4DA7B-545D-04D3-8900-53B7AF6EEBD1}"/>
              </a:ext>
            </a:extLst>
          </p:cNvPr>
          <p:cNvSpPr txBox="1"/>
          <p:nvPr/>
        </p:nvSpPr>
        <p:spPr>
          <a:xfrm>
            <a:off x="582838" y="6240780"/>
            <a:ext cx="5741007" cy="338554"/>
          </a:xfrm>
          <a:prstGeom prst="rect">
            <a:avLst/>
          </a:prstGeom>
          <a:noFill/>
        </p:spPr>
        <p:txBody>
          <a:bodyPr wrap="square" rtlCol="0">
            <a:spAutoFit/>
          </a:bodyPr>
          <a:lstStyle/>
          <a:p>
            <a:pPr algn="ctr"/>
            <a:r>
              <a:rPr lang="en-US" sz="1600" b="1" dirty="0">
                <a:solidFill>
                  <a:srgbClr val="FF0000"/>
                </a:solidFill>
              </a:rPr>
              <a:t>Fig: Validation errors</a:t>
            </a:r>
            <a:endParaRPr lang="en-IN" sz="1600" b="1" dirty="0">
              <a:solidFill>
                <a:srgbClr val="FF0000"/>
              </a:solidFill>
            </a:endParaRPr>
          </a:p>
        </p:txBody>
      </p:sp>
      <p:sp>
        <p:nvSpPr>
          <p:cNvPr id="10" name="TextBox 9">
            <a:extLst>
              <a:ext uri="{FF2B5EF4-FFF2-40B4-BE49-F238E27FC236}">
                <a16:creationId xmlns:a16="http://schemas.microsoft.com/office/drawing/2014/main" id="{A26FC8EE-E07A-5F91-D196-869E97F81AA1}"/>
              </a:ext>
            </a:extLst>
          </p:cNvPr>
          <p:cNvSpPr txBox="1"/>
          <p:nvPr/>
        </p:nvSpPr>
        <p:spPr>
          <a:xfrm>
            <a:off x="5978666" y="6288991"/>
            <a:ext cx="6094476" cy="338554"/>
          </a:xfrm>
          <a:prstGeom prst="rect">
            <a:avLst/>
          </a:prstGeom>
          <a:noFill/>
        </p:spPr>
        <p:txBody>
          <a:bodyPr wrap="square">
            <a:spAutoFit/>
          </a:bodyPr>
          <a:lstStyle/>
          <a:p>
            <a:pPr algn="ctr"/>
            <a:r>
              <a:rPr lang="en-US" sz="1600" b="1" dirty="0">
                <a:solidFill>
                  <a:schemeClr val="accent3"/>
                </a:solidFill>
              </a:rPr>
              <a:t>Fig: Successful Registration</a:t>
            </a:r>
            <a:endParaRPr lang="en-IN" sz="1600" b="1" dirty="0">
              <a:solidFill>
                <a:schemeClr val="accent3"/>
              </a:solidFill>
            </a:endParaRPr>
          </a:p>
        </p:txBody>
      </p:sp>
    </p:spTree>
    <p:extLst>
      <p:ext uri="{BB962C8B-B14F-4D97-AF65-F5344CB8AC3E}">
        <p14:creationId xmlns:p14="http://schemas.microsoft.com/office/powerpoint/2010/main" val="3541435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7B724FA5-2A1A-6653-FA1B-16464009B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518" y="862366"/>
            <a:ext cx="5320112" cy="2781953"/>
          </a:xfrm>
          <a:prstGeom prst="rect">
            <a:avLst/>
          </a:prstGeom>
        </p:spPr>
      </p:pic>
      <p:pic>
        <p:nvPicPr>
          <p:cNvPr id="8" name="Picture 7" descr="A screen shot of a login form&#10;&#10;AI-generated content may be incorrect.">
            <a:extLst>
              <a:ext uri="{FF2B5EF4-FFF2-40B4-BE49-F238E27FC236}">
                <a16:creationId xmlns:a16="http://schemas.microsoft.com/office/drawing/2014/main" id="{332047A9-B99D-E4B3-44AB-2BC05D4B6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57943"/>
            <a:ext cx="5472513" cy="2590801"/>
          </a:xfrm>
          <a:prstGeom prst="rect">
            <a:avLst/>
          </a:prstGeom>
        </p:spPr>
      </p:pic>
      <p:pic>
        <p:nvPicPr>
          <p:cNvPr id="11" name="Picture 10" descr="A screen shot of a login&#10;&#10;AI-generated content may be incorrect.">
            <a:extLst>
              <a:ext uri="{FF2B5EF4-FFF2-40B4-BE49-F238E27FC236}">
                <a16:creationId xmlns:a16="http://schemas.microsoft.com/office/drawing/2014/main" id="{A1EAB99C-AF28-A406-0D07-EC3ECA9D4D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3548744"/>
            <a:ext cx="5320112" cy="2775858"/>
          </a:xfrm>
          <a:prstGeom prst="rect">
            <a:avLst/>
          </a:prstGeom>
        </p:spPr>
      </p:pic>
      <p:sp>
        <p:nvSpPr>
          <p:cNvPr id="16" name="TextBox 15">
            <a:extLst>
              <a:ext uri="{FF2B5EF4-FFF2-40B4-BE49-F238E27FC236}">
                <a16:creationId xmlns:a16="http://schemas.microsoft.com/office/drawing/2014/main" id="{D650A71E-3E23-2223-23DA-4650F521E99A}"/>
              </a:ext>
            </a:extLst>
          </p:cNvPr>
          <p:cNvSpPr txBox="1"/>
          <p:nvPr/>
        </p:nvSpPr>
        <p:spPr>
          <a:xfrm>
            <a:off x="525518" y="293416"/>
            <a:ext cx="11042995" cy="523220"/>
          </a:xfrm>
          <a:prstGeom prst="rect">
            <a:avLst/>
          </a:prstGeom>
          <a:noFill/>
        </p:spPr>
        <p:txBody>
          <a:bodyPr wrap="square" rtlCol="0">
            <a:spAutoFit/>
          </a:bodyPr>
          <a:lstStyle/>
          <a:p>
            <a:pPr algn="ctr"/>
            <a:r>
              <a:rPr lang="en-US" sz="2800" b="1" dirty="0">
                <a:solidFill>
                  <a:schemeClr val="tx2">
                    <a:lumMod val="50000"/>
                    <a:lumOff val="50000"/>
                  </a:schemeClr>
                </a:solidFill>
              </a:rPr>
              <a:t>STUDENT LOGIN</a:t>
            </a:r>
            <a:endParaRPr lang="en-IN" sz="2800" b="1" dirty="0">
              <a:solidFill>
                <a:schemeClr val="tx2">
                  <a:lumMod val="50000"/>
                  <a:lumOff val="50000"/>
                </a:schemeClr>
              </a:solidFill>
            </a:endParaRPr>
          </a:p>
        </p:txBody>
      </p:sp>
      <p:cxnSp>
        <p:nvCxnSpPr>
          <p:cNvPr id="18" name="Straight Connector 17">
            <a:extLst>
              <a:ext uri="{FF2B5EF4-FFF2-40B4-BE49-F238E27FC236}">
                <a16:creationId xmlns:a16="http://schemas.microsoft.com/office/drawing/2014/main" id="{DA770590-170A-B954-4D3E-21A5227A0121}"/>
              </a:ext>
            </a:extLst>
          </p:cNvPr>
          <p:cNvCxnSpPr>
            <a:stCxn id="16" idx="2"/>
          </p:cNvCxnSpPr>
          <p:nvPr/>
        </p:nvCxnSpPr>
        <p:spPr>
          <a:xfrm>
            <a:off x="6047016" y="816636"/>
            <a:ext cx="48984" cy="5434809"/>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269BDE96-DDAE-7A59-619A-4D4B8536C072}"/>
              </a:ext>
            </a:extLst>
          </p:cNvPr>
          <p:cNvCxnSpPr/>
          <p:nvPr/>
        </p:nvCxnSpPr>
        <p:spPr>
          <a:xfrm>
            <a:off x="6172200" y="3680895"/>
            <a:ext cx="5577840"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4" name="Picture 23">
            <a:extLst>
              <a:ext uri="{FF2B5EF4-FFF2-40B4-BE49-F238E27FC236}">
                <a16:creationId xmlns:a16="http://schemas.microsoft.com/office/drawing/2014/main" id="{4557D7F9-BAD6-B8E9-DD0D-114CA6E77B35}"/>
              </a:ext>
            </a:extLst>
          </p:cNvPr>
          <p:cNvPicPr>
            <a:picLocks noChangeAspect="1"/>
          </p:cNvPicPr>
          <p:nvPr/>
        </p:nvPicPr>
        <p:blipFill>
          <a:blip r:embed="rId5"/>
          <a:stretch>
            <a:fillRect/>
          </a:stretch>
        </p:blipFill>
        <p:spPr>
          <a:xfrm>
            <a:off x="525518" y="3744905"/>
            <a:ext cx="5320112" cy="2579697"/>
          </a:xfrm>
          <a:prstGeom prst="rect">
            <a:avLst/>
          </a:prstGeom>
        </p:spPr>
      </p:pic>
      <p:cxnSp>
        <p:nvCxnSpPr>
          <p:cNvPr id="26" name="Straight Connector 25">
            <a:extLst>
              <a:ext uri="{FF2B5EF4-FFF2-40B4-BE49-F238E27FC236}">
                <a16:creationId xmlns:a16="http://schemas.microsoft.com/office/drawing/2014/main" id="{059553E4-81D5-A4F0-17A3-157EE829C61C}"/>
              </a:ext>
            </a:extLst>
          </p:cNvPr>
          <p:cNvCxnSpPr/>
          <p:nvPr/>
        </p:nvCxnSpPr>
        <p:spPr>
          <a:xfrm>
            <a:off x="463927" y="3685902"/>
            <a:ext cx="5443294"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CB523137-22D6-47C8-2EE7-C08582212A62}"/>
              </a:ext>
            </a:extLst>
          </p:cNvPr>
          <p:cNvSpPr txBox="1"/>
          <p:nvPr/>
        </p:nvSpPr>
        <p:spPr>
          <a:xfrm>
            <a:off x="5572006" y="6282223"/>
            <a:ext cx="6094476" cy="338554"/>
          </a:xfrm>
          <a:prstGeom prst="rect">
            <a:avLst/>
          </a:prstGeom>
          <a:noFill/>
        </p:spPr>
        <p:txBody>
          <a:bodyPr wrap="square">
            <a:spAutoFit/>
          </a:bodyPr>
          <a:lstStyle/>
          <a:p>
            <a:pPr algn="ctr"/>
            <a:r>
              <a:rPr lang="en-US" sz="1600" b="1" dirty="0">
                <a:solidFill>
                  <a:srgbClr val="FF0000"/>
                </a:solidFill>
                <a:latin typeface="Times New Roman" panose="02020603050405020304" pitchFamily="18" charset="0"/>
                <a:cs typeface="Times New Roman" panose="02020603050405020304" pitchFamily="18" charset="0"/>
              </a:rPr>
              <a:t>Fig: Validations Errors</a:t>
            </a:r>
            <a:endParaRPr lang="en-IN" sz="1600" b="1"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6595A22-BFDD-4BB3-ED29-9F2D4B65331E}"/>
              </a:ext>
            </a:extLst>
          </p:cNvPr>
          <p:cNvSpPr txBox="1"/>
          <p:nvPr/>
        </p:nvSpPr>
        <p:spPr>
          <a:xfrm>
            <a:off x="39624" y="6266834"/>
            <a:ext cx="6094476" cy="338554"/>
          </a:xfrm>
          <a:prstGeom prst="rect">
            <a:avLst/>
          </a:prstGeom>
          <a:noFill/>
        </p:spPr>
        <p:txBody>
          <a:bodyPr wrap="square">
            <a:spAutoFit/>
          </a:bodyPr>
          <a:lstStyle/>
          <a:p>
            <a:pPr algn="ctr"/>
            <a:r>
              <a:rPr lang="en-US" sz="1600" b="1" dirty="0">
                <a:solidFill>
                  <a:schemeClr val="accent3"/>
                </a:solidFill>
                <a:latin typeface="Times New Roman" panose="02020603050405020304" pitchFamily="18" charset="0"/>
                <a:cs typeface="Times New Roman" panose="02020603050405020304" pitchFamily="18" charset="0"/>
              </a:rPr>
              <a:t>Fig: Successful Registration</a:t>
            </a:r>
            <a:endParaRPr lang="en-IN" sz="1600" b="1" dirty="0">
              <a:solidFill>
                <a:schemeClr val="accent3"/>
              </a:solidFill>
              <a:latin typeface="Times New Roman" panose="02020603050405020304" pitchFamily="18" charset="0"/>
              <a:cs typeface="Times New Roman" panose="02020603050405020304" pitchFamily="18" charset="0"/>
            </a:endParaRPr>
          </a:p>
        </p:txBody>
      </p:sp>
      <p:sp>
        <p:nvSpPr>
          <p:cNvPr id="6" name="Arrow: Left 5">
            <a:extLst>
              <a:ext uri="{FF2B5EF4-FFF2-40B4-BE49-F238E27FC236}">
                <a16:creationId xmlns:a16="http://schemas.microsoft.com/office/drawing/2014/main" id="{BACA3B73-A6E7-7B33-70CD-DE7A60F2DF34}"/>
              </a:ext>
            </a:extLst>
          </p:cNvPr>
          <p:cNvSpPr/>
          <p:nvPr/>
        </p:nvSpPr>
        <p:spPr>
          <a:xfrm>
            <a:off x="5157216" y="6374938"/>
            <a:ext cx="1828800" cy="189646"/>
          </a:xfrm>
          <a:prstGeom prst="lef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39948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login page&#10;&#10;AI-generated content may be incorrect.">
            <a:extLst>
              <a:ext uri="{FF2B5EF4-FFF2-40B4-BE49-F238E27FC236}">
                <a16:creationId xmlns:a16="http://schemas.microsoft.com/office/drawing/2014/main" id="{0D73F20A-14DA-1086-6A03-BB99ED48D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537" y="819041"/>
            <a:ext cx="5606142" cy="5238641"/>
          </a:xfrm>
          <a:prstGeom prst="rect">
            <a:avLst/>
          </a:prstGeom>
        </p:spPr>
      </p:pic>
      <p:pic>
        <p:nvPicPr>
          <p:cNvPr id="5" name="Picture 4" descr="A screenshot of a login box&#10;&#10;AI-generated content may be incorrect.">
            <a:extLst>
              <a:ext uri="{FF2B5EF4-FFF2-40B4-BE49-F238E27FC236}">
                <a16:creationId xmlns:a16="http://schemas.microsoft.com/office/drawing/2014/main" id="{209C0105-3B10-98D3-2A00-3EBAA3EE2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64" y="1143000"/>
            <a:ext cx="5312228" cy="4914682"/>
          </a:xfrm>
          <a:prstGeom prst="rect">
            <a:avLst/>
          </a:prstGeom>
        </p:spPr>
      </p:pic>
      <p:sp>
        <p:nvSpPr>
          <p:cNvPr id="6" name="TextBox 5">
            <a:extLst>
              <a:ext uri="{FF2B5EF4-FFF2-40B4-BE49-F238E27FC236}">
                <a16:creationId xmlns:a16="http://schemas.microsoft.com/office/drawing/2014/main" id="{F4DC3209-3F4D-C2EC-A576-023475756C61}"/>
              </a:ext>
            </a:extLst>
          </p:cNvPr>
          <p:cNvSpPr txBox="1"/>
          <p:nvPr/>
        </p:nvSpPr>
        <p:spPr>
          <a:xfrm>
            <a:off x="557784" y="544286"/>
            <a:ext cx="11144358" cy="461665"/>
          </a:xfrm>
          <a:prstGeom prst="rect">
            <a:avLst/>
          </a:prstGeom>
          <a:noFill/>
        </p:spPr>
        <p:txBody>
          <a:bodyPr wrap="square" rtlCol="0">
            <a:spAutoFit/>
          </a:bodyPr>
          <a:lstStyle/>
          <a:p>
            <a:pPr algn="ctr"/>
            <a:r>
              <a:rPr lang="en-US" sz="2400" b="1" dirty="0">
                <a:solidFill>
                  <a:schemeClr val="tx2">
                    <a:lumMod val="50000"/>
                    <a:lumOff val="50000"/>
                  </a:schemeClr>
                </a:solidFill>
              </a:rPr>
              <a:t>FORGOT /RESET PASSWORD</a:t>
            </a:r>
            <a:endParaRPr lang="en-IN" sz="2400" b="1" dirty="0">
              <a:solidFill>
                <a:schemeClr val="tx2">
                  <a:lumMod val="50000"/>
                  <a:lumOff val="50000"/>
                </a:schemeClr>
              </a:solidFill>
            </a:endParaRPr>
          </a:p>
        </p:txBody>
      </p:sp>
      <p:cxnSp>
        <p:nvCxnSpPr>
          <p:cNvPr id="13" name="Straight Connector 12">
            <a:extLst>
              <a:ext uri="{FF2B5EF4-FFF2-40B4-BE49-F238E27FC236}">
                <a16:creationId xmlns:a16="http://schemas.microsoft.com/office/drawing/2014/main" id="{71F2741A-5AFE-0DF5-BF6B-18F64D014C53}"/>
              </a:ext>
            </a:extLst>
          </p:cNvPr>
          <p:cNvCxnSpPr>
            <a:cxnSpLocks/>
          </p:cNvCxnSpPr>
          <p:nvPr/>
        </p:nvCxnSpPr>
        <p:spPr>
          <a:xfrm>
            <a:off x="5998464" y="1143000"/>
            <a:ext cx="0" cy="491468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AF3655BE-CF21-6FC1-7E54-6D3C6EA326E7}"/>
              </a:ext>
            </a:extLst>
          </p:cNvPr>
          <p:cNvSpPr txBox="1"/>
          <p:nvPr/>
        </p:nvSpPr>
        <p:spPr>
          <a:xfrm>
            <a:off x="491165" y="6094258"/>
            <a:ext cx="5507299"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Fig: After Verification via email</a:t>
            </a:r>
            <a:endParaRPr lang="en-IN" sz="16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5613DC8-2109-C162-EC2C-F7C94BB98076}"/>
              </a:ext>
            </a:extLst>
          </p:cNvPr>
          <p:cNvSpPr txBox="1"/>
          <p:nvPr/>
        </p:nvSpPr>
        <p:spPr>
          <a:xfrm>
            <a:off x="5705203" y="6094258"/>
            <a:ext cx="6094476"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Fig: Redirects to reset page</a:t>
            </a:r>
            <a:endParaRPr lang="en-IN" sz="1600" b="1" dirty="0">
              <a:latin typeface="Times New Roman" panose="02020603050405020304" pitchFamily="18" charset="0"/>
              <a:cs typeface="Times New Roman" panose="02020603050405020304" pitchFamily="18" charset="0"/>
            </a:endParaRPr>
          </a:p>
        </p:txBody>
      </p:sp>
      <p:sp>
        <p:nvSpPr>
          <p:cNvPr id="10" name="Arrow: Right 9">
            <a:extLst>
              <a:ext uri="{FF2B5EF4-FFF2-40B4-BE49-F238E27FC236}">
                <a16:creationId xmlns:a16="http://schemas.microsoft.com/office/drawing/2014/main" id="{94978816-52F6-C434-1416-D17047C55D32}"/>
              </a:ext>
            </a:extLst>
          </p:cNvPr>
          <p:cNvSpPr/>
          <p:nvPr/>
        </p:nvSpPr>
        <p:spPr>
          <a:xfrm>
            <a:off x="5157216" y="6094259"/>
            <a:ext cx="1828800" cy="26975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12" name="Picture 11">
            <a:extLst>
              <a:ext uri="{FF2B5EF4-FFF2-40B4-BE49-F238E27FC236}">
                <a16:creationId xmlns:a16="http://schemas.microsoft.com/office/drawing/2014/main" id="{69F739BB-2E88-B1CA-4E5D-BBC8C7E48CB2}"/>
              </a:ext>
            </a:extLst>
          </p:cNvPr>
          <p:cNvPicPr>
            <a:picLocks noChangeAspect="1"/>
          </p:cNvPicPr>
          <p:nvPr/>
        </p:nvPicPr>
        <p:blipFill>
          <a:blip r:embed="rId4"/>
          <a:stretch>
            <a:fillRect/>
          </a:stretch>
        </p:blipFill>
        <p:spPr>
          <a:xfrm>
            <a:off x="3419862" y="420734"/>
            <a:ext cx="704082" cy="585217"/>
          </a:xfrm>
          <a:prstGeom prst="rect">
            <a:avLst/>
          </a:prstGeom>
        </p:spPr>
      </p:pic>
    </p:spTree>
    <p:extLst>
      <p:ext uri="{BB962C8B-B14F-4D97-AF65-F5344CB8AC3E}">
        <p14:creationId xmlns:p14="http://schemas.microsoft.com/office/powerpoint/2010/main" val="386519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9E9226-146E-9C90-DBFB-8C616D1853A4}"/>
              </a:ext>
            </a:extLst>
          </p:cNvPr>
          <p:cNvPicPr>
            <a:picLocks noChangeAspect="1"/>
          </p:cNvPicPr>
          <p:nvPr/>
        </p:nvPicPr>
        <p:blipFill>
          <a:blip r:embed="rId2"/>
          <a:stretch>
            <a:fillRect/>
          </a:stretch>
        </p:blipFill>
        <p:spPr>
          <a:xfrm>
            <a:off x="351445" y="973501"/>
            <a:ext cx="11489110" cy="4896947"/>
          </a:xfrm>
          <a:prstGeom prst="rect">
            <a:avLst/>
          </a:prstGeom>
        </p:spPr>
      </p:pic>
      <p:sp>
        <p:nvSpPr>
          <p:cNvPr id="4" name="TextBox 3">
            <a:extLst>
              <a:ext uri="{FF2B5EF4-FFF2-40B4-BE49-F238E27FC236}">
                <a16:creationId xmlns:a16="http://schemas.microsoft.com/office/drawing/2014/main" id="{BB896768-3F55-AA09-B761-FD00D7601ECE}"/>
              </a:ext>
            </a:extLst>
          </p:cNvPr>
          <p:cNvSpPr txBox="1"/>
          <p:nvPr/>
        </p:nvSpPr>
        <p:spPr>
          <a:xfrm>
            <a:off x="456275" y="388726"/>
            <a:ext cx="11082528" cy="584775"/>
          </a:xfrm>
          <a:prstGeom prst="rect">
            <a:avLst/>
          </a:prstGeom>
          <a:noFill/>
        </p:spPr>
        <p:txBody>
          <a:bodyPr wrap="square" rtlCol="0">
            <a:spAutoFit/>
          </a:bodyPr>
          <a:lstStyle/>
          <a:p>
            <a:pPr algn="ctr"/>
            <a:r>
              <a:rPr lang="en-US" sz="3200" b="1" dirty="0">
                <a:solidFill>
                  <a:schemeClr val="tx2">
                    <a:lumMod val="50000"/>
                    <a:lumOff val="50000"/>
                  </a:schemeClr>
                </a:solidFill>
              </a:rPr>
              <a:t>STUDENT DASHBOARD</a:t>
            </a:r>
            <a:endParaRPr lang="en-IN" sz="3200" b="1" dirty="0">
              <a:solidFill>
                <a:schemeClr val="tx2">
                  <a:lumMod val="50000"/>
                  <a:lumOff val="50000"/>
                </a:schemeClr>
              </a:solidFill>
            </a:endParaRPr>
          </a:p>
        </p:txBody>
      </p:sp>
      <p:sp>
        <p:nvSpPr>
          <p:cNvPr id="2" name="TextBox 1">
            <a:extLst>
              <a:ext uri="{FF2B5EF4-FFF2-40B4-BE49-F238E27FC236}">
                <a16:creationId xmlns:a16="http://schemas.microsoft.com/office/drawing/2014/main" id="{D82CE8FA-9AEB-9606-4323-16312C4DC919}"/>
              </a:ext>
            </a:extLst>
          </p:cNvPr>
          <p:cNvSpPr txBox="1"/>
          <p:nvPr/>
        </p:nvSpPr>
        <p:spPr>
          <a:xfrm>
            <a:off x="356616" y="5998464"/>
            <a:ext cx="11494008" cy="584775"/>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Dashboard acts as home page for student after login. It provides easy navigation to different modules like My Applications, Scholarship Applications, and Profile.</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568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F8993F-1D19-0F7D-E529-10972B37AD74}"/>
              </a:ext>
            </a:extLst>
          </p:cNvPr>
          <p:cNvPicPr>
            <a:picLocks noChangeAspect="1"/>
          </p:cNvPicPr>
          <p:nvPr/>
        </p:nvPicPr>
        <p:blipFill>
          <a:blip r:embed="rId3"/>
          <a:stretch>
            <a:fillRect/>
          </a:stretch>
        </p:blipFill>
        <p:spPr>
          <a:xfrm>
            <a:off x="446314" y="877823"/>
            <a:ext cx="5488142" cy="5221225"/>
          </a:xfrm>
          <a:prstGeom prst="rect">
            <a:avLst/>
          </a:prstGeom>
        </p:spPr>
      </p:pic>
      <p:sp>
        <p:nvSpPr>
          <p:cNvPr id="5" name="TextBox 4">
            <a:extLst>
              <a:ext uri="{FF2B5EF4-FFF2-40B4-BE49-F238E27FC236}">
                <a16:creationId xmlns:a16="http://schemas.microsoft.com/office/drawing/2014/main" id="{122B5DCC-E8B3-4FA8-11A2-A0AE6EA1BC52}"/>
              </a:ext>
            </a:extLst>
          </p:cNvPr>
          <p:cNvSpPr txBox="1"/>
          <p:nvPr/>
        </p:nvSpPr>
        <p:spPr>
          <a:xfrm>
            <a:off x="466344" y="349185"/>
            <a:ext cx="11192256" cy="523220"/>
          </a:xfrm>
          <a:prstGeom prst="rect">
            <a:avLst/>
          </a:prstGeom>
          <a:noFill/>
        </p:spPr>
        <p:txBody>
          <a:bodyPr wrap="square">
            <a:spAutoFit/>
          </a:bodyPr>
          <a:lstStyle/>
          <a:p>
            <a:pPr algn="ctr"/>
            <a:r>
              <a:rPr lang="en-US" sz="2800" b="1" dirty="0">
                <a:solidFill>
                  <a:schemeClr val="tx2">
                    <a:lumMod val="50000"/>
                    <a:lumOff val="50000"/>
                  </a:schemeClr>
                </a:solidFill>
              </a:rPr>
              <a:t>APPLYING FOR SCHOLARSHIP</a:t>
            </a:r>
            <a:endParaRPr lang="en-IN" sz="2800" b="1" dirty="0">
              <a:solidFill>
                <a:schemeClr val="tx2">
                  <a:lumMod val="50000"/>
                  <a:lumOff val="50000"/>
                </a:schemeClr>
              </a:solidFill>
            </a:endParaRPr>
          </a:p>
        </p:txBody>
      </p:sp>
      <p:pic>
        <p:nvPicPr>
          <p:cNvPr id="7" name="Picture 6">
            <a:extLst>
              <a:ext uri="{FF2B5EF4-FFF2-40B4-BE49-F238E27FC236}">
                <a16:creationId xmlns:a16="http://schemas.microsoft.com/office/drawing/2014/main" id="{357E0669-C073-6862-ABB7-2FF6514A1D22}"/>
              </a:ext>
            </a:extLst>
          </p:cNvPr>
          <p:cNvPicPr>
            <a:picLocks noChangeAspect="1"/>
          </p:cNvPicPr>
          <p:nvPr/>
        </p:nvPicPr>
        <p:blipFill>
          <a:blip r:embed="rId4"/>
          <a:stretch>
            <a:fillRect/>
          </a:stretch>
        </p:blipFill>
        <p:spPr>
          <a:xfrm>
            <a:off x="6237514" y="810849"/>
            <a:ext cx="5488142" cy="5288199"/>
          </a:xfrm>
          <a:prstGeom prst="rect">
            <a:avLst/>
          </a:prstGeom>
        </p:spPr>
      </p:pic>
      <p:cxnSp>
        <p:nvCxnSpPr>
          <p:cNvPr id="9" name="Straight Connector 8">
            <a:extLst>
              <a:ext uri="{FF2B5EF4-FFF2-40B4-BE49-F238E27FC236}">
                <a16:creationId xmlns:a16="http://schemas.microsoft.com/office/drawing/2014/main" id="{2A3BEA18-8B14-81FE-F0CF-8239F8D459E8}"/>
              </a:ext>
            </a:extLst>
          </p:cNvPr>
          <p:cNvCxnSpPr>
            <a:cxnSpLocks/>
          </p:cNvCxnSpPr>
          <p:nvPr/>
        </p:nvCxnSpPr>
        <p:spPr>
          <a:xfrm>
            <a:off x="6096000" y="969264"/>
            <a:ext cx="0" cy="5129784"/>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286992F7-7F02-EB26-092A-18C84584F5C6}"/>
              </a:ext>
            </a:extLst>
          </p:cNvPr>
          <p:cNvSpPr txBox="1"/>
          <p:nvPr/>
        </p:nvSpPr>
        <p:spPr>
          <a:xfrm>
            <a:off x="-32004" y="6133685"/>
            <a:ext cx="6094476"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Select Scholarship</a:t>
            </a:r>
            <a:endParaRPr lang="en-IN" sz="1600" b="1" dirty="0">
              <a:latin typeface="Times New Roman" panose="02020603050405020304" pitchFamily="18" charset="0"/>
              <a:cs typeface="Times New Roman" panose="02020603050405020304" pitchFamily="18" charset="0"/>
            </a:endParaRPr>
          </a:p>
        </p:txBody>
      </p:sp>
      <p:sp>
        <p:nvSpPr>
          <p:cNvPr id="10" name="Arrow: Right 9">
            <a:extLst>
              <a:ext uri="{FF2B5EF4-FFF2-40B4-BE49-F238E27FC236}">
                <a16:creationId xmlns:a16="http://schemas.microsoft.com/office/drawing/2014/main" id="{4661A538-4D8A-4BA0-E7EA-410A1EEBB9A2}"/>
              </a:ext>
            </a:extLst>
          </p:cNvPr>
          <p:cNvSpPr/>
          <p:nvPr/>
        </p:nvSpPr>
        <p:spPr>
          <a:xfrm>
            <a:off x="4608581" y="6265800"/>
            <a:ext cx="2651749" cy="17180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84AA61C9-E069-4BF6-D466-94D8D44AF343}"/>
              </a:ext>
            </a:extLst>
          </p:cNvPr>
          <p:cNvSpPr txBox="1"/>
          <p:nvPr/>
        </p:nvSpPr>
        <p:spPr>
          <a:xfrm>
            <a:off x="5788151" y="6133685"/>
            <a:ext cx="6112764"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Fill details</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2012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D13C3A-467A-06B4-2C1F-50BE844911D6}"/>
              </a:ext>
            </a:extLst>
          </p:cNvPr>
          <p:cNvPicPr>
            <a:picLocks noChangeAspect="1"/>
          </p:cNvPicPr>
          <p:nvPr/>
        </p:nvPicPr>
        <p:blipFill>
          <a:blip r:embed="rId2"/>
          <a:stretch>
            <a:fillRect/>
          </a:stretch>
        </p:blipFill>
        <p:spPr>
          <a:xfrm>
            <a:off x="950977" y="953590"/>
            <a:ext cx="10009632" cy="2667434"/>
          </a:xfrm>
          <a:prstGeom prst="rect">
            <a:avLst/>
          </a:prstGeom>
        </p:spPr>
      </p:pic>
      <p:pic>
        <p:nvPicPr>
          <p:cNvPr id="7" name="Picture 6">
            <a:extLst>
              <a:ext uri="{FF2B5EF4-FFF2-40B4-BE49-F238E27FC236}">
                <a16:creationId xmlns:a16="http://schemas.microsoft.com/office/drawing/2014/main" id="{A9886B88-A75A-3FF1-4999-8AF70A364806}"/>
              </a:ext>
            </a:extLst>
          </p:cNvPr>
          <p:cNvPicPr>
            <a:picLocks noChangeAspect="1"/>
          </p:cNvPicPr>
          <p:nvPr/>
        </p:nvPicPr>
        <p:blipFill>
          <a:blip r:embed="rId3"/>
          <a:stretch>
            <a:fillRect/>
          </a:stretch>
        </p:blipFill>
        <p:spPr>
          <a:xfrm>
            <a:off x="1033272" y="3941066"/>
            <a:ext cx="9927336" cy="2203702"/>
          </a:xfrm>
          <a:prstGeom prst="rect">
            <a:avLst/>
          </a:prstGeom>
        </p:spPr>
      </p:pic>
      <p:sp>
        <p:nvSpPr>
          <p:cNvPr id="9" name="TextBox 8">
            <a:extLst>
              <a:ext uri="{FF2B5EF4-FFF2-40B4-BE49-F238E27FC236}">
                <a16:creationId xmlns:a16="http://schemas.microsoft.com/office/drawing/2014/main" id="{1AAEB4CE-281D-7454-9D51-23D35E858D8D}"/>
              </a:ext>
            </a:extLst>
          </p:cNvPr>
          <p:cNvSpPr txBox="1"/>
          <p:nvPr/>
        </p:nvSpPr>
        <p:spPr>
          <a:xfrm>
            <a:off x="670561" y="311497"/>
            <a:ext cx="10570464" cy="523220"/>
          </a:xfrm>
          <a:prstGeom prst="rect">
            <a:avLst/>
          </a:prstGeom>
          <a:noFill/>
        </p:spPr>
        <p:txBody>
          <a:bodyPr wrap="square">
            <a:spAutoFit/>
          </a:bodyPr>
          <a:lstStyle/>
          <a:p>
            <a:pPr algn="ctr"/>
            <a:r>
              <a:rPr lang="en-US" sz="2800" b="1" dirty="0">
                <a:solidFill>
                  <a:schemeClr val="tx2">
                    <a:lumMod val="50000"/>
                    <a:lumOff val="50000"/>
                  </a:schemeClr>
                </a:solidFill>
              </a:rPr>
              <a:t>APPLYING FOR SCHOLARSHIP</a:t>
            </a:r>
            <a:endParaRPr lang="en-IN" sz="2800" b="1" dirty="0">
              <a:solidFill>
                <a:schemeClr val="tx2">
                  <a:lumMod val="50000"/>
                  <a:lumOff val="50000"/>
                </a:schemeClr>
              </a:solidFill>
            </a:endParaRPr>
          </a:p>
        </p:txBody>
      </p:sp>
      <p:cxnSp>
        <p:nvCxnSpPr>
          <p:cNvPr id="10" name="Straight Connector 9">
            <a:extLst>
              <a:ext uri="{FF2B5EF4-FFF2-40B4-BE49-F238E27FC236}">
                <a16:creationId xmlns:a16="http://schemas.microsoft.com/office/drawing/2014/main" id="{E71D35D8-F311-46AF-376A-A3590031465D}"/>
              </a:ext>
            </a:extLst>
          </p:cNvPr>
          <p:cNvCxnSpPr>
            <a:cxnSpLocks/>
          </p:cNvCxnSpPr>
          <p:nvPr/>
        </p:nvCxnSpPr>
        <p:spPr>
          <a:xfrm>
            <a:off x="1033272" y="3822192"/>
            <a:ext cx="10009632"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Arrow: Right 3">
            <a:extLst>
              <a:ext uri="{FF2B5EF4-FFF2-40B4-BE49-F238E27FC236}">
                <a16:creationId xmlns:a16="http://schemas.microsoft.com/office/drawing/2014/main" id="{C4462C52-B623-74EA-38CC-3FA297044317}"/>
              </a:ext>
            </a:extLst>
          </p:cNvPr>
          <p:cNvSpPr/>
          <p:nvPr/>
        </p:nvSpPr>
        <p:spPr>
          <a:xfrm>
            <a:off x="3721608" y="6073687"/>
            <a:ext cx="4754880" cy="489026"/>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2DB1CA5-2E27-088E-A05A-02F169A2FB89}"/>
              </a:ext>
            </a:extLst>
          </p:cNvPr>
          <p:cNvSpPr txBox="1"/>
          <p:nvPr/>
        </p:nvSpPr>
        <p:spPr>
          <a:xfrm>
            <a:off x="5361432" y="6153912"/>
            <a:ext cx="3066288"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Fill Details</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7200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CC83DE-1B45-B3E1-6845-BF978FC3D8D5}"/>
              </a:ext>
            </a:extLst>
          </p:cNvPr>
          <p:cNvPicPr>
            <a:picLocks noChangeAspect="1"/>
          </p:cNvPicPr>
          <p:nvPr/>
        </p:nvPicPr>
        <p:blipFill>
          <a:blip r:embed="rId2"/>
          <a:stretch>
            <a:fillRect/>
          </a:stretch>
        </p:blipFill>
        <p:spPr>
          <a:xfrm>
            <a:off x="645495" y="855617"/>
            <a:ext cx="11132848" cy="3039723"/>
          </a:xfrm>
          <a:prstGeom prst="rect">
            <a:avLst/>
          </a:prstGeom>
        </p:spPr>
      </p:pic>
      <p:pic>
        <p:nvPicPr>
          <p:cNvPr id="5" name="Picture 4">
            <a:extLst>
              <a:ext uri="{FF2B5EF4-FFF2-40B4-BE49-F238E27FC236}">
                <a16:creationId xmlns:a16="http://schemas.microsoft.com/office/drawing/2014/main" id="{AAD1CBB7-F348-400D-F40E-5929D0906876}"/>
              </a:ext>
            </a:extLst>
          </p:cNvPr>
          <p:cNvPicPr>
            <a:picLocks noChangeAspect="1"/>
          </p:cNvPicPr>
          <p:nvPr/>
        </p:nvPicPr>
        <p:blipFill>
          <a:blip r:embed="rId3"/>
          <a:stretch>
            <a:fillRect/>
          </a:stretch>
        </p:blipFill>
        <p:spPr>
          <a:xfrm>
            <a:off x="772886" y="4506686"/>
            <a:ext cx="10689771" cy="1890142"/>
          </a:xfrm>
          <a:prstGeom prst="rect">
            <a:avLst/>
          </a:prstGeom>
        </p:spPr>
      </p:pic>
      <p:sp>
        <p:nvSpPr>
          <p:cNvPr id="9" name="TextBox 8">
            <a:extLst>
              <a:ext uri="{FF2B5EF4-FFF2-40B4-BE49-F238E27FC236}">
                <a16:creationId xmlns:a16="http://schemas.microsoft.com/office/drawing/2014/main" id="{2B3B9B99-19C8-FED4-6224-28EBDD38AE42}"/>
              </a:ext>
            </a:extLst>
          </p:cNvPr>
          <p:cNvSpPr txBox="1"/>
          <p:nvPr/>
        </p:nvSpPr>
        <p:spPr>
          <a:xfrm>
            <a:off x="841248" y="332397"/>
            <a:ext cx="10488168" cy="523220"/>
          </a:xfrm>
          <a:prstGeom prst="rect">
            <a:avLst/>
          </a:prstGeom>
          <a:noFill/>
        </p:spPr>
        <p:txBody>
          <a:bodyPr wrap="square">
            <a:spAutoFit/>
          </a:bodyPr>
          <a:lstStyle/>
          <a:p>
            <a:pPr algn="ctr"/>
            <a:r>
              <a:rPr lang="en-US" sz="2800" b="1" dirty="0">
                <a:solidFill>
                  <a:schemeClr val="tx2">
                    <a:lumMod val="50000"/>
                    <a:lumOff val="50000"/>
                  </a:schemeClr>
                </a:solidFill>
              </a:rPr>
              <a:t>APPLYING FOR SCHOLARSHIP</a:t>
            </a:r>
            <a:endParaRPr lang="en-IN" sz="2800" b="1" dirty="0">
              <a:solidFill>
                <a:schemeClr val="tx2">
                  <a:lumMod val="50000"/>
                  <a:lumOff val="50000"/>
                </a:schemeClr>
              </a:solidFill>
            </a:endParaRPr>
          </a:p>
        </p:txBody>
      </p:sp>
      <p:cxnSp>
        <p:nvCxnSpPr>
          <p:cNvPr id="10" name="Straight Connector 9">
            <a:extLst>
              <a:ext uri="{FF2B5EF4-FFF2-40B4-BE49-F238E27FC236}">
                <a16:creationId xmlns:a16="http://schemas.microsoft.com/office/drawing/2014/main" id="{F56B8EFB-0F74-01B6-DEBE-7847A6B18DC4}"/>
              </a:ext>
            </a:extLst>
          </p:cNvPr>
          <p:cNvCxnSpPr>
            <a:cxnSpLocks/>
          </p:cNvCxnSpPr>
          <p:nvPr/>
        </p:nvCxnSpPr>
        <p:spPr>
          <a:xfrm>
            <a:off x="862584" y="4297680"/>
            <a:ext cx="10466832"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2FC5D774-1F13-E22A-CFA4-964FB0CEB016}"/>
              </a:ext>
            </a:extLst>
          </p:cNvPr>
          <p:cNvSpPr txBox="1"/>
          <p:nvPr/>
        </p:nvSpPr>
        <p:spPr>
          <a:xfrm>
            <a:off x="3266694" y="6327315"/>
            <a:ext cx="6094476"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Fig: My Applications</a:t>
            </a:r>
            <a:endParaRPr lang="en-IN" sz="16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04C9AD9-B8ED-8222-ED9B-88D15A438213}"/>
              </a:ext>
            </a:extLst>
          </p:cNvPr>
          <p:cNvSpPr txBox="1"/>
          <p:nvPr/>
        </p:nvSpPr>
        <p:spPr>
          <a:xfrm>
            <a:off x="2272284" y="3822730"/>
            <a:ext cx="7626096" cy="338554"/>
          </a:xfrm>
          <a:prstGeom prst="rect">
            <a:avLst/>
          </a:prstGeom>
          <a:noFill/>
        </p:spPr>
        <p:txBody>
          <a:bodyPr wrap="square" rtlCol="0">
            <a:spAutoFit/>
          </a:bodyPr>
          <a:lstStyle/>
          <a:p>
            <a:pPr algn="ctr"/>
            <a:r>
              <a:rPr lang="en-US" sz="1600" b="1" dirty="0">
                <a:solidFill>
                  <a:schemeClr val="accent6">
                    <a:lumMod val="50000"/>
                  </a:schemeClr>
                </a:solidFill>
                <a:latin typeface="Times New Roman" panose="02020603050405020304" pitchFamily="18" charset="0"/>
                <a:cs typeface="Times New Roman" panose="02020603050405020304" pitchFamily="18" charset="0"/>
              </a:rPr>
              <a:t>Upload Documents </a:t>
            </a:r>
            <a:r>
              <a:rPr lang="en-US" sz="1600" b="1" dirty="0">
                <a:solidFill>
                  <a:schemeClr val="accent6">
                    <a:lumMod val="50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b="1" dirty="0">
                <a:solidFill>
                  <a:schemeClr val="accent6">
                    <a:lumMod val="50000"/>
                  </a:schemeClr>
                </a:solidFill>
                <a:latin typeface="Times New Roman" panose="02020603050405020304" pitchFamily="18" charset="0"/>
                <a:cs typeface="Times New Roman" panose="02020603050405020304" pitchFamily="18" charset="0"/>
              </a:rPr>
              <a:t>Submit Application</a:t>
            </a:r>
            <a:endParaRPr lang="en-IN" sz="1600" b="1"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2338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EB2D573-90C6-4223-BDB0-20D4FD97D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D5B834C4-13F9-494E-82A6-7B5256416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3" name="Picture 2" descr="A screenshot of a student profile&#10;&#10;AI-generated content may be incorrect.">
            <a:extLst>
              <a:ext uri="{FF2B5EF4-FFF2-40B4-BE49-F238E27FC236}">
                <a16:creationId xmlns:a16="http://schemas.microsoft.com/office/drawing/2014/main" id="{FE848DE3-A105-878C-A27F-250E92FF6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111798"/>
            <a:ext cx="5251449" cy="4634403"/>
          </a:xfrm>
          <a:prstGeom prst="rect">
            <a:avLst/>
          </a:prstGeom>
        </p:spPr>
      </p:pic>
      <p:cxnSp>
        <p:nvCxnSpPr>
          <p:cNvPr id="14" name="Straight Connector 13">
            <a:extLst>
              <a:ext uri="{FF2B5EF4-FFF2-40B4-BE49-F238E27FC236}">
                <a16:creationId xmlns:a16="http://schemas.microsoft.com/office/drawing/2014/main" id="{F19318D1-076E-4507-9978-850C650698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6447"/>
            <a:ext cx="0" cy="4428564"/>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descr="A screenshot of a student profile&#10;&#10;AI-generated content may be incorrect.">
            <a:extLst>
              <a:ext uri="{FF2B5EF4-FFF2-40B4-BE49-F238E27FC236}">
                <a16:creationId xmlns:a16="http://schemas.microsoft.com/office/drawing/2014/main" id="{496E10AE-803E-B950-306D-0BC4B0AE0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004" y="1184005"/>
            <a:ext cx="5251449" cy="4489989"/>
          </a:xfrm>
          <a:prstGeom prst="rect">
            <a:avLst/>
          </a:prstGeom>
        </p:spPr>
      </p:pic>
      <p:sp>
        <p:nvSpPr>
          <p:cNvPr id="8" name="TextBox 7">
            <a:extLst>
              <a:ext uri="{FF2B5EF4-FFF2-40B4-BE49-F238E27FC236}">
                <a16:creationId xmlns:a16="http://schemas.microsoft.com/office/drawing/2014/main" id="{77819788-EB4C-705F-50D4-23F43ABBF315}"/>
              </a:ext>
            </a:extLst>
          </p:cNvPr>
          <p:cNvSpPr txBox="1"/>
          <p:nvPr/>
        </p:nvSpPr>
        <p:spPr>
          <a:xfrm>
            <a:off x="643467" y="393885"/>
            <a:ext cx="10899981" cy="523220"/>
          </a:xfrm>
          <a:prstGeom prst="rect">
            <a:avLst/>
          </a:prstGeom>
          <a:noFill/>
        </p:spPr>
        <p:txBody>
          <a:bodyPr wrap="square" rtlCol="0">
            <a:spAutoFit/>
          </a:bodyPr>
          <a:lstStyle/>
          <a:p>
            <a:pPr algn="ctr"/>
            <a:r>
              <a:rPr lang="en-US" sz="2800" b="1" dirty="0">
                <a:solidFill>
                  <a:schemeClr val="tx2">
                    <a:lumMod val="50000"/>
                    <a:lumOff val="50000"/>
                  </a:schemeClr>
                </a:solidFill>
              </a:rPr>
              <a:t>STUDENT PROFILE</a:t>
            </a:r>
            <a:endParaRPr lang="en-IN" sz="2800" b="1" dirty="0">
              <a:solidFill>
                <a:schemeClr val="tx2">
                  <a:lumMod val="50000"/>
                  <a:lumOff val="50000"/>
                </a:schemeClr>
              </a:solidFill>
            </a:endParaRPr>
          </a:p>
        </p:txBody>
      </p:sp>
      <p:sp>
        <p:nvSpPr>
          <p:cNvPr id="4" name="TextBox 3">
            <a:extLst>
              <a:ext uri="{FF2B5EF4-FFF2-40B4-BE49-F238E27FC236}">
                <a16:creationId xmlns:a16="http://schemas.microsoft.com/office/drawing/2014/main" id="{4EA8BB9E-67D6-B152-098B-99ABE73AD710}"/>
              </a:ext>
            </a:extLst>
          </p:cNvPr>
          <p:cNvSpPr txBox="1"/>
          <p:nvPr/>
        </p:nvSpPr>
        <p:spPr>
          <a:xfrm>
            <a:off x="197528" y="5874237"/>
            <a:ext cx="6094476"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Fig: Profile Picture upload</a:t>
            </a:r>
            <a:endParaRPr lang="en-IN" sz="1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8E897D2-FE52-A90C-C4DF-F880A8C7D53B}"/>
              </a:ext>
            </a:extLst>
          </p:cNvPr>
          <p:cNvSpPr txBox="1"/>
          <p:nvPr/>
        </p:nvSpPr>
        <p:spPr>
          <a:xfrm>
            <a:off x="5680710" y="5824353"/>
            <a:ext cx="6094476"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Fig: Student Profile page</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6041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70709B-F1AE-E7A4-2926-F76503CCFF8F}"/>
              </a:ext>
            </a:extLst>
          </p:cNvPr>
          <p:cNvSpPr txBox="1"/>
          <p:nvPr/>
        </p:nvSpPr>
        <p:spPr>
          <a:xfrm>
            <a:off x="228600" y="557784"/>
            <a:ext cx="11494008" cy="707886"/>
          </a:xfrm>
          <a:prstGeom prst="rect">
            <a:avLst/>
          </a:prstGeom>
          <a:noFill/>
        </p:spPr>
        <p:txBody>
          <a:bodyPr wrap="square" rtlCol="0">
            <a:spAutoFit/>
          </a:bodyPr>
          <a:lstStyle/>
          <a:p>
            <a:pPr algn="ctr"/>
            <a:r>
              <a:rPr lang="en-US" sz="4000" b="1" dirty="0">
                <a:solidFill>
                  <a:schemeClr val="tx2">
                    <a:lumMod val="50000"/>
                    <a:lumOff val="50000"/>
                  </a:schemeClr>
                </a:solidFill>
              </a:rPr>
              <a:t>INTRODUCTION</a:t>
            </a:r>
            <a:endParaRPr lang="en-IN" sz="4000" b="1" dirty="0">
              <a:solidFill>
                <a:schemeClr val="tx2">
                  <a:lumMod val="50000"/>
                  <a:lumOff val="50000"/>
                </a:schemeClr>
              </a:solidFill>
            </a:endParaRPr>
          </a:p>
        </p:txBody>
      </p:sp>
      <p:sp>
        <p:nvSpPr>
          <p:cNvPr id="4" name="TextBox 3">
            <a:extLst>
              <a:ext uri="{FF2B5EF4-FFF2-40B4-BE49-F238E27FC236}">
                <a16:creationId xmlns:a16="http://schemas.microsoft.com/office/drawing/2014/main" id="{CDDE0374-7EA2-AC3C-A347-17D61D48A0E8}"/>
              </a:ext>
            </a:extLst>
          </p:cNvPr>
          <p:cNvSpPr txBox="1"/>
          <p:nvPr/>
        </p:nvSpPr>
        <p:spPr>
          <a:xfrm>
            <a:off x="621792" y="4261354"/>
            <a:ext cx="9674352" cy="2616101"/>
          </a:xfrm>
          <a:prstGeom prst="rect">
            <a:avLst/>
          </a:prstGeom>
          <a:noFill/>
        </p:spPr>
        <p:txBody>
          <a:bodyPr wrap="square" rtlCol="0">
            <a:spAutoFit/>
          </a:bodyPr>
          <a:lstStyle/>
          <a:p>
            <a:pPr algn="ctr"/>
            <a:r>
              <a:rPr lang="en-US" sz="2800" b="1" dirty="0"/>
              <a:t>Technologies used:</a:t>
            </a:r>
          </a:p>
          <a:p>
            <a:pPr algn="just"/>
            <a:r>
              <a:rPr lang="en-IN" sz="2000" dirty="0"/>
              <a:t>•Frontend: HTML, CSS, Bootstrap, Razor Views</a:t>
            </a:r>
          </a:p>
          <a:p>
            <a:pPr algn="just"/>
            <a:r>
              <a:rPr lang="en-IN" sz="2000" dirty="0"/>
              <a:t>•Backend: ASP.NET Core MVC</a:t>
            </a:r>
          </a:p>
          <a:p>
            <a:pPr algn="just"/>
            <a:r>
              <a:rPr lang="en-IN" sz="2000" dirty="0"/>
              <a:t>•Database: SQL Server with Entity Framework Core</a:t>
            </a:r>
          </a:p>
          <a:p>
            <a:pPr algn="just"/>
            <a:r>
              <a:rPr lang="en-IN" sz="2000" dirty="0"/>
              <a:t>•Language: C#</a:t>
            </a:r>
          </a:p>
          <a:p>
            <a:pPr algn="just"/>
            <a:r>
              <a:rPr lang="en-IN" sz="2000" dirty="0"/>
              <a:t>•Tools: Visual Studio 2022</a:t>
            </a:r>
          </a:p>
          <a:p>
            <a:r>
              <a:rPr lang="en-IN" dirty="0"/>
              <a:t> </a:t>
            </a:r>
            <a:endParaRPr lang="en-US" sz="2000" b="1" dirty="0"/>
          </a:p>
          <a:p>
            <a:endParaRPr lang="en-IN" dirty="0"/>
          </a:p>
        </p:txBody>
      </p:sp>
      <p:graphicFrame>
        <p:nvGraphicFramePr>
          <p:cNvPr id="8" name="TextBox 2">
            <a:extLst>
              <a:ext uri="{FF2B5EF4-FFF2-40B4-BE49-F238E27FC236}">
                <a16:creationId xmlns:a16="http://schemas.microsoft.com/office/drawing/2014/main" id="{73C7ED60-E115-3707-3840-1A65FC88C255}"/>
              </a:ext>
            </a:extLst>
          </p:cNvPr>
          <p:cNvGraphicFramePr/>
          <p:nvPr>
            <p:extLst>
              <p:ext uri="{D42A27DB-BD31-4B8C-83A1-F6EECF244321}">
                <p14:modId xmlns:p14="http://schemas.microsoft.com/office/powerpoint/2010/main" val="392798235"/>
              </p:ext>
            </p:extLst>
          </p:nvPr>
        </p:nvGraphicFramePr>
        <p:xfrm>
          <a:off x="621792" y="1417320"/>
          <a:ext cx="10948416" cy="2862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219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AE2502-C93B-397E-16A1-5D7B8A43937A}"/>
              </a:ext>
            </a:extLst>
          </p:cNvPr>
          <p:cNvPicPr>
            <a:picLocks noChangeAspect="1"/>
          </p:cNvPicPr>
          <p:nvPr/>
        </p:nvPicPr>
        <p:blipFill>
          <a:blip r:embed="rId2"/>
          <a:stretch>
            <a:fillRect/>
          </a:stretch>
        </p:blipFill>
        <p:spPr>
          <a:xfrm>
            <a:off x="712550" y="1069955"/>
            <a:ext cx="5383450" cy="5366875"/>
          </a:xfrm>
          <a:prstGeom prst="rect">
            <a:avLst/>
          </a:prstGeom>
        </p:spPr>
      </p:pic>
      <p:pic>
        <p:nvPicPr>
          <p:cNvPr id="5" name="Picture 4">
            <a:extLst>
              <a:ext uri="{FF2B5EF4-FFF2-40B4-BE49-F238E27FC236}">
                <a16:creationId xmlns:a16="http://schemas.microsoft.com/office/drawing/2014/main" id="{D6A6F6B5-74A6-C120-9906-7504CD1C630E}"/>
              </a:ext>
            </a:extLst>
          </p:cNvPr>
          <p:cNvPicPr>
            <a:picLocks noChangeAspect="1"/>
          </p:cNvPicPr>
          <p:nvPr/>
        </p:nvPicPr>
        <p:blipFill>
          <a:blip r:embed="rId3"/>
          <a:stretch>
            <a:fillRect/>
          </a:stretch>
        </p:blipFill>
        <p:spPr>
          <a:xfrm>
            <a:off x="6583067" y="2139696"/>
            <a:ext cx="4764635" cy="2837623"/>
          </a:xfrm>
          <a:prstGeom prst="rect">
            <a:avLst/>
          </a:prstGeom>
        </p:spPr>
      </p:pic>
      <p:sp>
        <p:nvSpPr>
          <p:cNvPr id="6" name="TextBox 5">
            <a:extLst>
              <a:ext uri="{FF2B5EF4-FFF2-40B4-BE49-F238E27FC236}">
                <a16:creationId xmlns:a16="http://schemas.microsoft.com/office/drawing/2014/main" id="{0C12CDEE-E25C-07A4-185D-21DD8017B6AB}"/>
              </a:ext>
            </a:extLst>
          </p:cNvPr>
          <p:cNvSpPr txBox="1"/>
          <p:nvPr/>
        </p:nvSpPr>
        <p:spPr>
          <a:xfrm>
            <a:off x="777240" y="517725"/>
            <a:ext cx="10963655" cy="523220"/>
          </a:xfrm>
          <a:prstGeom prst="rect">
            <a:avLst/>
          </a:prstGeom>
          <a:noFill/>
        </p:spPr>
        <p:txBody>
          <a:bodyPr wrap="square" rtlCol="0">
            <a:spAutoFit/>
          </a:bodyPr>
          <a:lstStyle/>
          <a:p>
            <a:pPr algn="ctr"/>
            <a:r>
              <a:rPr lang="en-US" sz="2800" b="1" dirty="0">
                <a:solidFill>
                  <a:schemeClr val="tx2">
                    <a:lumMod val="50000"/>
                    <a:lumOff val="50000"/>
                  </a:schemeClr>
                </a:solidFill>
              </a:rPr>
              <a:t>INSTITUTE REGISTRATION</a:t>
            </a:r>
            <a:endParaRPr lang="en-IN" sz="2800" b="1" dirty="0">
              <a:solidFill>
                <a:schemeClr val="tx2">
                  <a:lumMod val="50000"/>
                  <a:lumOff val="50000"/>
                </a:schemeClr>
              </a:solidFill>
            </a:endParaRPr>
          </a:p>
        </p:txBody>
      </p:sp>
      <p:cxnSp>
        <p:nvCxnSpPr>
          <p:cNvPr id="8" name="Straight Connector 7">
            <a:extLst>
              <a:ext uri="{FF2B5EF4-FFF2-40B4-BE49-F238E27FC236}">
                <a16:creationId xmlns:a16="http://schemas.microsoft.com/office/drawing/2014/main" id="{533CB26D-45AA-4930-0DAA-68FC042F231D}"/>
              </a:ext>
            </a:extLst>
          </p:cNvPr>
          <p:cNvCxnSpPr>
            <a:stCxn id="6" idx="2"/>
          </p:cNvCxnSpPr>
          <p:nvPr/>
        </p:nvCxnSpPr>
        <p:spPr>
          <a:xfrm flipH="1">
            <a:off x="6254496" y="1040945"/>
            <a:ext cx="4572" cy="5387287"/>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extBox 1">
            <a:extLst>
              <a:ext uri="{FF2B5EF4-FFF2-40B4-BE49-F238E27FC236}">
                <a16:creationId xmlns:a16="http://schemas.microsoft.com/office/drawing/2014/main" id="{FB14E417-B214-C7D7-8073-69BDE83E6833}"/>
              </a:ext>
            </a:extLst>
          </p:cNvPr>
          <p:cNvSpPr txBox="1"/>
          <p:nvPr/>
        </p:nvSpPr>
        <p:spPr>
          <a:xfrm>
            <a:off x="6693408" y="5340096"/>
            <a:ext cx="4649722"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Institute fills form </a:t>
            </a:r>
            <a:r>
              <a:rPr lang="en-US" sz="1600" b="1" dirty="0">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600" b="1" dirty="0">
                <a:latin typeface="Times New Roman" panose="02020603050405020304" pitchFamily="18" charset="0"/>
                <a:cs typeface="Times New Roman" panose="02020603050405020304" pitchFamily="18" charset="0"/>
                <a:sym typeface="Wingdings" panose="05000000000000000000" pitchFamily="2" charset="2"/>
              </a:rPr>
              <a:t> Validates </a:t>
            </a:r>
            <a:r>
              <a:rPr lang="en-US" sz="1600" b="1" dirty="0">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600" b="1" dirty="0">
                <a:latin typeface="Times New Roman" panose="02020603050405020304" pitchFamily="18" charset="0"/>
                <a:cs typeface="Times New Roman" panose="02020603050405020304" pitchFamily="18" charset="0"/>
                <a:sym typeface="Wingdings" panose="05000000000000000000" pitchFamily="2" charset="2"/>
              </a:rPr>
              <a:t> Registration Success </a:t>
            </a:r>
            <a:r>
              <a:rPr lang="en-US" sz="1600" b="1" dirty="0">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600" b="1" dirty="0">
                <a:latin typeface="Times New Roman" panose="02020603050405020304" pitchFamily="18" charset="0"/>
                <a:cs typeface="Times New Roman" panose="02020603050405020304" pitchFamily="18" charset="0"/>
                <a:sym typeface="Wingdings" panose="05000000000000000000" pitchFamily="2" charset="2"/>
              </a:rPr>
              <a:t> login Access Granted</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0906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7438B5-2E34-ECDA-23D7-2D2EEB60FF40}"/>
              </a:ext>
            </a:extLst>
          </p:cNvPr>
          <p:cNvPicPr>
            <a:picLocks noChangeAspect="1"/>
          </p:cNvPicPr>
          <p:nvPr/>
        </p:nvPicPr>
        <p:blipFill>
          <a:blip r:embed="rId2"/>
          <a:stretch>
            <a:fillRect/>
          </a:stretch>
        </p:blipFill>
        <p:spPr>
          <a:xfrm>
            <a:off x="7848599" y="1023256"/>
            <a:ext cx="3995057" cy="5044537"/>
          </a:xfrm>
          <a:prstGeom prst="rect">
            <a:avLst/>
          </a:prstGeom>
        </p:spPr>
      </p:pic>
      <p:sp>
        <p:nvSpPr>
          <p:cNvPr id="8" name="TextBox 7">
            <a:extLst>
              <a:ext uri="{FF2B5EF4-FFF2-40B4-BE49-F238E27FC236}">
                <a16:creationId xmlns:a16="http://schemas.microsoft.com/office/drawing/2014/main" id="{16C12530-C02D-6C6C-330D-14B5A562F2FD}"/>
              </a:ext>
            </a:extLst>
          </p:cNvPr>
          <p:cNvSpPr txBox="1"/>
          <p:nvPr/>
        </p:nvSpPr>
        <p:spPr>
          <a:xfrm>
            <a:off x="292608" y="374904"/>
            <a:ext cx="11551048" cy="523220"/>
          </a:xfrm>
          <a:prstGeom prst="rect">
            <a:avLst/>
          </a:prstGeom>
          <a:noFill/>
        </p:spPr>
        <p:txBody>
          <a:bodyPr wrap="square" rtlCol="0">
            <a:spAutoFit/>
          </a:bodyPr>
          <a:lstStyle/>
          <a:p>
            <a:pPr algn="ctr"/>
            <a:r>
              <a:rPr lang="en-US" sz="2800" b="1" dirty="0">
                <a:solidFill>
                  <a:schemeClr val="tx2">
                    <a:lumMod val="50000"/>
                    <a:lumOff val="50000"/>
                  </a:schemeClr>
                </a:solidFill>
              </a:rPr>
              <a:t>INSTITUTE LOGIN </a:t>
            </a:r>
            <a:endParaRPr lang="en-IN" sz="2800" b="1" dirty="0">
              <a:solidFill>
                <a:schemeClr val="tx2">
                  <a:lumMod val="50000"/>
                  <a:lumOff val="50000"/>
                </a:schemeClr>
              </a:solidFill>
            </a:endParaRPr>
          </a:p>
        </p:txBody>
      </p:sp>
      <p:cxnSp>
        <p:nvCxnSpPr>
          <p:cNvPr id="11" name="Straight Connector 10">
            <a:extLst>
              <a:ext uri="{FF2B5EF4-FFF2-40B4-BE49-F238E27FC236}">
                <a16:creationId xmlns:a16="http://schemas.microsoft.com/office/drawing/2014/main" id="{003C76F4-11AC-39A8-E2D8-8C0BBABA29EE}"/>
              </a:ext>
            </a:extLst>
          </p:cNvPr>
          <p:cNvCxnSpPr>
            <a:cxnSpLocks/>
          </p:cNvCxnSpPr>
          <p:nvPr/>
        </p:nvCxnSpPr>
        <p:spPr>
          <a:xfrm>
            <a:off x="7868167" y="1203960"/>
            <a:ext cx="0" cy="4863833"/>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4" name="Picture 13" descr="A screenshot of a computer screen">
            <a:extLst>
              <a:ext uri="{FF2B5EF4-FFF2-40B4-BE49-F238E27FC236}">
                <a16:creationId xmlns:a16="http://schemas.microsoft.com/office/drawing/2014/main" id="{543DBD5A-13A7-16E0-FE9D-03533998D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14" y="1121229"/>
            <a:ext cx="6651172" cy="2417112"/>
          </a:xfrm>
          <a:prstGeom prst="rect">
            <a:avLst/>
          </a:prstGeom>
        </p:spPr>
      </p:pic>
      <p:pic>
        <p:nvPicPr>
          <p:cNvPr id="15" name="Picture 14" descr="A screenshot of a login page&#10;&#10;AI-generated content may be incorrect.">
            <a:extLst>
              <a:ext uri="{FF2B5EF4-FFF2-40B4-BE49-F238E27FC236}">
                <a16:creationId xmlns:a16="http://schemas.microsoft.com/office/drawing/2014/main" id="{677355CB-44C7-4A91-397B-AC3FAE52DE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308" y="3823001"/>
            <a:ext cx="6651173" cy="2244787"/>
          </a:xfrm>
          <a:prstGeom prst="rect">
            <a:avLst/>
          </a:prstGeom>
        </p:spPr>
      </p:pic>
      <p:cxnSp>
        <p:nvCxnSpPr>
          <p:cNvPr id="2" name="Straight Connector 1">
            <a:extLst>
              <a:ext uri="{FF2B5EF4-FFF2-40B4-BE49-F238E27FC236}">
                <a16:creationId xmlns:a16="http://schemas.microsoft.com/office/drawing/2014/main" id="{71CF1883-57FC-FBEF-0921-0D6C5B2F30D8}"/>
              </a:ext>
            </a:extLst>
          </p:cNvPr>
          <p:cNvCxnSpPr>
            <a:cxnSpLocks/>
          </p:cNvCxnSpPr>
          <p:nvPr/>
        </p:nvCxnSpPr>
        <p:spPr>
          <a:xfrm>
            <a:off x="987552" y="3721608"/>
            <a:ext cx="6592824"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078AC655-2F77-1F09-711D-D75D2BA274FF}"/>
              </a:ext>
            </a:extLst>
          </p:cNvPr>
          <p:cNvSpPr txBox="1"/>
          <p:nvPr/>
        </p:nvSpPr>
        <p:spPr>
          <a:xfrm>
            <a:off x="6293358" y="6113764"/>
            <a:ext cx="6094476" cy="369332"/>
          </a:xfrm>
          <a:prstGeom prst="rect">
            <a:avLst/>
          </a:prstGeom>
          <a:noFill/>
        </p:spPr>
        <p:txBody>
          <a:bodyPr wrap="square">
            <a:spAutoFit/>
          </a:bodyPr>
          <a:lstStyle/>
          <a:p>
            <a:pPr algn="ctr"/>
            <a:r>
              <a:rPr lang="en-US" sz="1800" b="1" dirty="0">
                <a:solidFill>
                  <a:schemeClr val="accent3"/>
                </a:solidFill>
                <a:latin typeface="Times New Roman" panose="02020603050405020304" pitchFamily="18" charset="0"/>
                <a:cs typeface="Times New Roman" panose="02020603050405020304" pitchFamily="18" charset="0"/>
              </a:rPr>
              <a:t>Successful Registration</a:t>
            </a:r>
            <a:endParaRPr lang="en-IN" sz="1800" b="1" dirty="0">
              <a:solidFill>
                <a:schemeClr val="accent3"/>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79C90F5-789B-E5B0-A68A-981FF325BCE5}"/>
              </a:ext>
            </a:extLst>
          </p:cNvPr>
          <p:cNvSpPr txBox="1"/>
          <p:nvPr/>
        </p:nvSpPr>
        <p:spPr>
          <a:xfrm>
            <a:off x="400050" y="6093886"/>
            <a:ext cx="6195060" cy="369332"/>
          </a:xfrm>
          <a:prstGeom prst="rect">
            <a:avLst/>
          </a:prstGeom>
          <a:noFill/>
        </p:spPr>
        <p:txBody>
          <a:bodyPr wrap="square">
            <a:spAutoFit/>
          </a:bodyPr>
          <a:lstStyle/>
          <a:p>
            <a:pPr algn="ctr"/>
            <a:r>
              <a:rPr lang="en-US" sz="1800" b="1" dirty="0">
                <a:solidFill>
                  <a:srgbClr val="FF0000"/>
                </a:solidFill>
                <a:latin typeface="Times New Roman" panose="02020603050405020304" pitchFamily="18" charset="0"/>
                <a:cs typeface="Times New Roman" panose="02020603050405020304" pitchFamily="18" charset="0"/>
              </a:rPr>
              <a:t>Validations Errors</a:t>
            </a:r>
            <a:endParaRPr lang="en-IN" sz="1800" b="1" dirty="0">
              <a:solidFill>
                <a:srgbClr val="FF0000"/>
              </a:solidFill>
              <a:latin typeface="Times New Roman" panose="02020603050405020304" pitchFamily="18" charset="0"/>
              <a:cs typeface="Times New Roman" panose="02020603050405020304" pitchFamily="18" charset="0"/>
            </a:endParaRPr>
          </a:p>
        </p:txBody>
      </p:sp>
      <p:sp>
        <p:nvSpPr>
          <p:cNvPr id="18" name="Arrow: Right 17">
            <a:extLst>
              <a:ext uri="{FF2B5EF4-FFF2-40B4-BE49-F238E27FC236}">
                <a16:creationId xmlns:a16="http://schemas.microsoft.com/office/drawing/2014/main" id="{7A07AD1D-75E3-52F9-EA9B-6DC2E3EB41D5}"/>
              </a:ext>
            </a:extLst>
          </p:cNvPr>
          <p:cNvSpPr/>
          <p:nvPr/>
        </p:nvSpPr>
        <p:spPr>
          <a:xfrm>
            <a:off x="4590288" y="6199632"/>
            <a:ext cx="3355848" cy="263586"/>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94468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6A2F71-CF41-5701-DB53-BA83A2BB6844}"/>
              </a:ext>
            </a:extLst>
          </p:cNvPr>
          <p:cNvPicPr>
            <a:picLocks noChangeAspect="1"/>
          </p:cNvPicPr>
          <p:nvPr/>
        </p:nvPicPr>
        <p:blipFill>
          <a:blip r:embed="rId3"/>
          <a:stretch>
            <a:fillRect/>
          </a:stretch>
        </p:blipFill>
        <p:spPr>
          <a:xfrm>
            <a:off x="565730" y="779252"/>
            <a:ext cx="11001430" cy="4624852"/>
          </a:xfrm>
          <a:prstGeom prst="rect">
            <a:avLst/>
          </a:prstGeom>
        </p:spPr>
      </p:pic>
      <p:sp>
        <p:nvSpPr>
          <p:cNvPr id="4" name="TextBox 3">
            <a:extLst>
              <a:ext uri="{FF2B5EF4-FFF2-40B4-BE49-F238E27FC236}">
                <a16:creationId xmlns:a16="http://schemas.microsoft.com/office/drawing/2014/main" id="{E41FEEE0-AFA4-C5A5-1181-FA93702E607F}"/>
              </a:ext>
            </a:extLst>
          </p:cNvPr>
          <p:cNvSpPr txBox="1"/>
          <p:nvPr/>
        </p:nvSpPr>
        <p:spPr>
          <a:xfrm flipH="1">
            <a:off x="565731" y="256032"/>
            <a:ext cx="11001429" cy="523220"/>
          </a:xfrm>
          <a:prstGeom prst="rect">
            <a:avLst/>
          </a:prstGeom>
          <a:noFill/>
        </p:spPr>
        <p:txBody>
          <a:bodyPr wrap="square" rtlCol="0">
            <a:spAutoFit/>
          </a:bodyPr>
          <a:lstStyle/>
          <a:p>
            <a:pPr algn="ctr"/>
            <a:r>
              <a:rPr lang="en-US" sz="2800" b="1" dirty="0">
                <a:solidFill>
                  <a:schemeClr val="tx2">
                    <a:lumMod val="50000"/>
                    <a:lumOff val="50000"/>
                  </a:schemeClr>
                </a:solidFill>
              </a:rPr>
              <a:t>INSTITUTE DASHBOARD</a:t>
            </a:r>
            <a:endParaRPr lang="en-IN" sz="2800" b="1" dirty="0">
              <a:solidFill>
                <a:schemeClr val="tx2">
                  <a:lumMod val="50000"/>
                  <a:lumOff val="50000"/>
                </a:schemeClr>
              </a:solidFill>
            </a:endParaRPr>
          </a:p>
        </p:txBody>
      </p:sp>
      <p:sp>
        <p:nvSpPr>
          <p:cNvPr id="5" name="TextBox 4">
            <a:extLst>
              <a:ext uri="{FF2B5EF4-FFF2-40B4-BE49-F238E27FC236}">
                <a16:creationId xmlns:a16="http://schemas.microsoft.com/office/drawing/2014/main" id="{C283968A-5F5A-AF30-08BC-EC3D61833202}"/>
              </a:ext>
            </a:extLst>
          </p:cNvPr>
          <p:cNvSpPr txBox="1"/>
          <p:nvPr/>
        </p:nvSpPr>
        <p:spPr>
          <a:xfrm>
            <a:off x="595285" y="5588770"/>
            <a:ext cx="11001429" cy="830997"/>
          </a:xfrm>
          <a:prstGeom prst="rect">
            <a:avLst/>
          </a:prstGeom>
          <a:noFill/>
        </p:spPr>
        <p:txBody>
          <a:bodyPr wrap="square">
            <a:spAutoFit/>
          </a:bodyPr>
          <a:lstStyle/>
          <a:p>
            <a:pPr algn="just"/>
            <a:r>
              <a:rPr lang="en-US" sz="1600" b="1" dirty="0">
                <a:latin typeface="Times New Roman" panose="02020603050405020304" pitchFamily="18" charset="0"/>
                <a:ea typeface="ADLaM Display" panose="020F0502020204030204" pitchFamily="2" charset="0"/>
                <a:cs typeface="Times New Roman" panose="02020603050405020304" pitchFamily="18" charset="0"/>
              </a:rPr>
              <a:t>The Institute Dashboard allows institutes to view and manage student applications submitted under their institution</a:t>
            </a:r>
            <a:r>
              <a:rPr lang="en-US" sz="1600" b="1" dirty="0">
                <a:latin typeface="Times New Roman" panose="02020603050405020304" pitchFamily="18" charset="0"/>
                <a:cs typeface="Times New Roman" panose="02020603050405020304" pitchFamily="18" charset="0"/>
              </a:rPr>
              <a:t>. From this page, institutes can verify student details, approve or reject applications, and forward the verified ones to the state level. It provides an organized view of application status and ensures smooth processing of scholarship requests.</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0129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E95CE-6616-BAA8-A643-CE1A30238915}"/>
              </a:ext>
            </a:extLst>
          </p:cNvPr>
          <p:cNvPicPr>
            <a:picLocks noChangeAspect="1"/>
          </p:cNvPicPr>
          <p:nvPr/>
        </p:nvPicPr>
        <p:blipFill>
          <a:blip r:embed="rId2"/>
          <a:stretch>
            <a:fillRect/>
          </a:stretch>
        </p:blipFill>
        <p:spPr>
          <a:xfrm>
            <a:off x="457200" y="952989"/>
            <a:ext cx="11201400" cy="4533411"/>
          </a:xfrm>
          <a:prstGeom prst="rect">
            <a:avLst/>
          </a:prstGeom>
        </p:spPr>
      </p:pic>
      <p:sp>
        <p:nvSpPr>
          <p:cNvPr id="5" name="TextBox 4">
            <a:extLst>
              <a:ext uri="{FF2B5EF4-FFF2-40B4-BE49-F238E27FC236}">
                <a16:creationId xmlns:a16="http://schemas.microsoft.com/office/drawing/2014/main" id="{1BD6AA8D-E4CB-4CDE-12B2-F101E94372D1}"/>
              </a:ext>
            </a:extLst>
          </p:cNvPr>
          <p:cNvSpPr txBox="1"/>
          <p:nvPr/>
        </p:nvSpPr>
        <p:spPr>
          <a:xfrm>
            <a:off x="457200" y="429769"/>
            <a:ext cx="11201400" cy="523220"/>
          </a:xfrm>
          <a:prstGeom prst="rect">
            <a:avLst/>
          </a:prstGeom>
          <a:noFill/>
        </p:spPr>
        <p:txBody>
          <a:bodyPr wrap="square">
            <a:spAutoFit/>
          </a:bodyPr>
          <a:lstStyle/>
          <a:p>
            <a:pPr algn="ctr"/>
            <a:r>
              <a:rPr lang="en-US" sz="2800" b="1" dirty="0">
                <a:solidFill>
                  <a:schemeClr val="tx2">
                    <a:lumMod val="50000"/>
                    <a:lumOff val="50000"/>
                  </a:schemeClr>
                </a:solidFill>
              </a:rPr>
              <a:t>INSTITUTE PROFILE</a:t>
            </a:r>
            <a:endParaRPr lang="en-IN" sz="2800" b="1" dirty="0">
              <a:solidFill>
                <a:schemeClr val="tx2">
                  <a:lumMod val="50000"/>
                  <a:lumOff val="50000"/>
                </a:schemeClr>
              </a:solidFill>
            </a:endParaRPr>
          </a:p>
        </p:txBody>
      </p:sp>
      <p:sp>
        <p:nvSpPr>
          <p:cNvPr id="4" name="TextBox 3">
            <a:extLst>
              <a:ext uri="{FF2B5EF4-FFF2-40B4-BE49-F238E27FC236}">
                <a16:creationId xmlns:a16="http://schemas.microsoft.com/office/drawing/2014/main" id="{2ED8F583-28FD-3E9F-E005-E8B515456737}"/>
              </a:ext>
            </a:extLst>
          </p:cNvPr>
          <p:cNvSpPr txBox="1"/>
          <p:nvPr/>
        </p:nvSpPr>
        <p:spPr>
          <a:xfrm>
            <a:off x="457200" y="5486400"/>
            <a:ext cx="11125200" cy="1107996"/>
          </a:xfrm>
          <a:prstGeom prst="rect">
            <a:avLst/>
          </a:prstGeom>
          <a:noFill/>
        </p:spPr>
        <p:txBody>
          <a:bodyPr wrap="square">
            <a:spAutoFit/>
          </a:bodyPr>
          <a:lstStyle/>
          <a:p>
            <a:pPr algn="just"/>
            <a:r>
              <a:rPr lang="en-US" sz="1600" b="1" dirty="0">
                <a:latin typeface="Times New Roman" panose="02020603050405020304" pitchFamily="18" charset="0"/>
                <a:cs typeface="Times New Roman" panose="02020603050405020304" pitchFamily="18" charset="0"/>
              </a:rPr>
              <a:t>The Institute Profile page contains complete details about the registered institute, including its name, code, address, contact information, and head of the institution details. It allows institutes to update or manage their information and ensures accurate identification during the scholarship verification process. This section helps maintain transparency and proper record management within the portal</a:t>
            </a:r>
            <a:r>
              <a:rPr lang="en-US" dirty="0"/>
              <a:t>.</a:t>
            </a:r>
            <a:endParaRPr lang="en-IN" dirty="0"/>
          </a:p>
        </p:txBody>
      </p:sp>
    </p:spTree>
    <p:extLst>
      <p:ext uri="{BB962C8B-B14F-4D97-AF65-F5344CB8AC3E}">
        <p14:creationId xmlns:p14="http://schemas.microsoft.com/office/powerpoint/2010/main" val="2963962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6BCE8EB-AC4E-42D9-A005-F0E7F2264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3BE9DD96-7E00-42A6-B4DA-084DD6ACF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5" name="Picture 4">
            <a:extLst>
              <a:ext uri="{FF2B5EF4-FFF2-40B4-BE49-F238E27FC236}">
                <a16:creationId xmlns:a16="http://schemas.microsoft.com/office/drawing/2014/main" id="{0B596186-287E-F430-10FA-DBA25F28CD4B}"/>
              </a:ext>
            </a:extLst>
          </p:cNvPr>
          <p:cNvPicPr>
            <a:picLocks noChangeAspect="1"/>
          </p:cNvPicPr>
          <p:nvPr/>
        </p:nvPicPr>
        <p:blipFill>
          <a:blip r:embed="rId2"/>
          <a:stretch>
            <a:fillRect/>
          </a:stretch>
        </p:blipFill>
        <p:spPr>
          <a:xfrm>
            <a:off x="450243" y="863149"/>
            <a:ext cx="4102044" cy="5406319"/>
          </a:xfrm>
          <a:prstGeom prst="rect">
            <a:avLst/>
          </a:prstGeom>
        </p:spPr>
      </p:pic>
      <p:cxnSp>
        <p:nvCxnSpPr>
          <p:cNvPr id="32" name="Straight Connector 31">
            <a:extLst>
              <a:ext uri="{FF2B5EF4-FFF2-40B4-BE49-F238E27FC236}">
                <a16:creationId xmlns:a16="http://schemas.microsoft.com/office/drawing/2014/main" id="{245A9E16-C3FA-4AFD-9CD3-FD424FE82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280" y="1156447"/>
            <a:ext cx="0" cy="4428564"/>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B11244A-7105-9041-CF34-B51EF58A77D6}"/>
              </a:ext>
            </a:extLst>
          </p:cNvPr>
          <p:cNvPicPr>
            <a:picLocks noChangeAspect="1"/>
          </p:cNvPicPr>
          <p:nvPr/>
        </p:nvPicPr>
        <p:blipFill>
          <a:blip r:embed="rId3"/>
          <a:stretch>
            <a:fillRect/>
          </a:stretch>
        </p:blipFill>
        <p:spPr>
          <a:xfrm>
            <a:off x="4991378" y="872385"/>
            <a:ext cx="6626304" cy="2231571"/>
          </a:xfrm>
          <a:prstGeom prst="rect">
            <a:avLst/>
          </a:prstGeom>
        </p:spPr>
      </p:pic>
      <p:pic>
        <p:nvPicPr>
          <p:cNvPr id="7" name="Picture 6">
            <a:extLst>
              <a:ext uri="{FF2B5EF4-FFF2-40B4-BE49-F238E27FC236}">
                <a16:creationId xmlns:a16="http://schemas.microsoft.com/office/drawing/2014/main" id="{68A1575C-8A71-0E21-3470-3F5F841E692B}"/>
              </a:ext>
            </a:extLst>
          </p:cNvPr>
          <p:cNvPicPr>
            <a:picLocks noChangeAspect="1"/>
          </p:cNvPicPr>
          <p:nvPr/>
        </p:nvPicPr>
        <p:blipFill>
          <a:blip r:embed="rId4"/>
          <a:stretch>
            <a:fillRect/>
          </a:stretch>
        </p:blipFill>
        <p:spPr>
          <a:xfrm>
            <a:off x="4991378" y="3448351"/>
            <a:ext cx="6626304" cy="1648101"/>
          </a:xfrm>
          <a:prstGeom prst="rect">
            <a:avLst/>
          </a:prstGeom>
        </p:spPr>
      </p:pic>
      <p:sp>
        <p:nvSpPr>
          <p:cNvPr id="8" name="TextBox 7">
            <a:extLst>
              <a:ext uri="{FF2B5EF4-FFF2-40B4-BE49-F238E27FC236}">
                <a16:creationId xmlns:a16="http://schemas.microsoft.com/office/drawing/2014/main" id="{3C3E1A3B-52B3-7E7D-E286-2084F3AC3606}"/>
              </a:ext>
            </a:extLst>
          </p:cNvPr>
          <p:cNvSpPr txBox="1"/>
          <p:nvPr/>
        </p:nvSpPr>
        <p:spPr>
          <a:xfrm>
            <a:off x="433127" y="339929"/>
            <a:ext cx="11320666" cy="523220"/>
          </a:xfrm>
          <a:prstGeom prst="rect">
            <a:avLst/>
          </a:prstGeom>
          <a:noFill/>
        </p:spPr>
        <p:txBody>
          <a:bodyPr wrap="square" rtlCol="0">
            <a:spAutoFit/>
          </a:bodyPr>
          <a:lstStyle/>
          <a:p>
            <a:pPr algn="ctr"/>
            <a:r>
              <a:rPr lang="en-US" sz="2800" b="1" dirty="0">
                <a:solidFill>
                  <a:schemeClr val="tx2">
                    <a:lumMod val="50000"/>
                    <a:lumOff val="50000"/>
                  </a:schemeClr>
                </a:solidFill>
              </a:rPr>
              <a:t>INSTITUTE STUDENT APPLICATIONS </a:t>
            </a:r>
            <a:endParaRPr lang="en-IN" sz="2800" b="1" dirty="0">
              <a:solidFill>
                <a:schemeClr val="tx2">
                  <a:lumMod val="50000"/>
                  <a:lumOff val="50000"/>
                </a:schemeClr>
              </a:solidFill>
            </a:endParaRPr>
          </a:p>
        </p:txBody>
      </p:sp>
      <p:sp>
        <p:nvSpPr>
          <p:cNvPr id="16" name="TextBox 15">
            <a:extLst>
              <a:ext uri="{FF2B5EF4-FFF2-40B4-BE49-F238E27FC236}">
                <a16:creationId xmlns:a16="http://schemas.microsoft.com/office/drawing/2014/main" id="{B8462CEE-7FA1-9C09-4C38-E5CB0509FDD6}"/>
              </a:ext>
            </a:extLst>
          </p:cNvPr>
          <p:cNvSpPr txBox="1"/>
          <p:nvPr/>
        </p:nvSpPr>
        <p:spPr>
          <a:xfrm>
            <a:off x="-628650" y="6207913"/>
            <a:ext cx="6094476" cy="338554"/>
          </a:xfrm>
          <a:prstGeom prst="rect">
            <a:avLst/>
          </a:prstGeom>
          <a:noFill/>
        </p:spPr>
        <p:txBody>
          <a:bodyPr wrap="square">
            <a:spAutoFit/>
          </a:bodyPr>
          <a:lstStyle/>
          <a:p>
            <a:pPr algn="ctr"/>
            <a:r>
              <a:rPr lang="en-US" sz="1600" b="1" dirty="0"/>
              <a:t>Fig: Student Application Details</a:t>
            </a:r>
            <a:endParaRPr lang="en-IN" sz="1600" b="1" dirty="0"/>
          </a:p>
        </p:txBody>
      </p:sp>
      <p:cxnSp>
        <p:nvCxnSpPr>
          <p:cNvPr id="4" name="Straight Connector 3">
            <a:extLst>
              <a:ext uri="{FF2B5EF4-FFF2-40B4-BE49-F238E27FC236}">
                <a16:creationId xmlns:a16="http://schemas.microsoft.com/office/drawing/2014/main" id="{8E6B46C1-28A5-FE0E-0706-563489D98E99}"/>
              </a:ext>
            </a:extLst>
          </p:cNvPr>
          <p:cNvCxnSpPr/>
          <p:nvPr/>
        </p:nvCxnSpPr>
        <p:spPr>
          <a:xfrm>
            <a:off x="4991378" y="3276153"/>
            <a:ext cx="6552071"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879F6A1C-9C74-4A02-3546-0E3716811D4B}"/>
              </a:ext>
            </a:extLst>
          </p:cNvPr>
          <p:cNvSpPr txBox="1"/>
          <p:nvPr/>
        </p:nvSpPr>
        <p:spPr>
          <a:xfrm>
            <a:off x="4884421" y="5366092"/>
            <a:ext cx="6409944" cy="615553"/>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Institute can view details of student , able to approve or reject</a:t>
            </a:r>
            <a:r>
              <a:rPr lang="en-US" sz="1600" b="1" dirty="0"/>
              <a:t>.</a:t>
            </a:r>
            <a:r>
              <a:rPr lang="en-US" sz="1600" b="1" dirty="0">
                <a:latin typeface="Times New Roman" panose="02020603050405020304" pitchFamily="18" charset="0"/>
                <a:cs typeface="Times New Roman" panose="02020603050405020304" pitchFamily="18" charset="0"/>
              </a:rPr>
              <a:t> Forward to higher officer's</a:t>
            </a:r>
            <a:r>
              <a:rPr lang="en-US" dirty="0">
                <a:latin typeface="Times New Roman" panose="02020603050405020304" pitchFamily="18" charset="0"/>
                <a:cs typeface="Times New Roman" panose="02020603050405020304" pitchFamily="18" charset="0"/>
              </a:rPr>
              <a:t>.</a:t>
            </a:r>
            <a:endParaRPr lang="en-IN" dirty="0"/>
          </a:p>
        </p:txBody>
      </p:sp>
    </p:spTree>
    <p:extLst>
      <p:ext uri="{BB962C8B-B14F-4D97-AF65-F5344CB8AC3E}">
        <p14:creationId xmlns:p14="http://schemas.microsoft.com/office/powerpoint/2010/main" val="3188937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2CDABA-7EF1-E031-0291-D39DB040F59E}"/>
              </a:ext>
            </a:extLst>
          </p:cNvPr>
          <p:cNvSpPr txBox="1"/>
          <p:nvPr/>
        </p:nvSpPr>
        <p:spPr>
          <a:xfrm>
            <a:off x="667512" y="393192"/>
            <a:ext cx="10826496" cy="523220"/>
          </a:xfrm>
          <a:prstGeom prst="rect">
            <a:avLst/>
          </a:prstGeom>
          <a:noFill/>
        </p:spPr>
        <p:txBody>
          <a:bodyPr wrap="square" rtlCol="0">
            <a:spAutoFit/>
          </a:bodyPr>
          <a:lstStyle/>
          <a:p>
            <a:pPr algn="ctr"/>
            <a:r>
              <a:rPr lang="en-US" sz="2800" b="1" dirty="0">
                <a:solidFill>
                  <a:schemeClr val="tx2">
                    <a:lumMod val="50000"/>
                    <a:lumOff val="50000"/>
                  </a:schemeClr>
                </a:solidFill>
              </a:rPr>
              <a:t>STATE LOGIN</a:t>
            </a:r>
            <a:endParaRPr lang="en-IN" sz="2800" b="1" dirty="0">
              <a:solidFill>
                <a:schemeClr val="tx2">
                  <a:lumMod val="50000"/>
                  <a:lumOff val="50000"/>
                </a:schemeClr>
              </a:solidFill>
            </a:endParaRPr>
          </a:p>
        </p:txBody>
      </p:sp>
      <p:pic>
        <p:nvPicPr>
          <p:cNvPr id="10" name="Picture 9" descr="A person sitting at a desk with a computer&#10;&#10;AI-generated content may be incorrect.">
            <a:extLst>
              <a:ext uri="{FF2B5EF4-FFF2-40B4-BE49-F238E27FC236}">
                <a16:creationId xmlns:a16="http://schemas.microsoft.com/office/drawing/2014/main" id="{41DDD2D8-413E-8E94-ECDF-44500D3A2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036" y="924101"/>
            <a:ext cx="6992326" cy="2731008"/>
          </a:xfrm>
          <a:prstGeom prst="rect">
            <a:avLst/>
          </a:prstGeom>
        </p:spPr>
      </p:pic>
      <p:pic>
        <p:nvPicPr>
          <p:cNvPr id="12" name="Picture 11" descr="A screenshot of a login form&#10;&#10;AI-generated content may be incorrect.">
            <a:extLst>
              <a:ext uri="{FF2B5EF4-FFF2-40B4-BE49-F238E27FC236}">
                <a16:creationId xmlns:a16="http://schemas.microsoft.com/office/drawing/2014/main" id="{FA3AACDE-CDC5-8DE4-DFC1-D155BED99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6598" y="3831770"/>
            <a:ext cx="7144747" cy="2633037"/>
          </a:xfrm>
          <a:prstGeom prst="rect">
            <a:avLst/>
          </a:prstGeom>
        </p:spPr>
      </p:pic>
      <p:sp>
        <p:nvSpPr>
          <p:cNvPr id="2" name="Arrow: Left 1">
            <a:extLst>
              <a:ext uri="{FF2B5EF4-FFF2-40B4-BE49-F238E27FC236}">
                <a16:creationId xmlns:a16="http://schemas.microsoft.com/office/drawing/2014/main" id="{B01A55F2-F1DC-3FA5-C245-92E550489B2A}"/>
              </a:ext>
            </a:extLst>
          </p:cNvPr>
          <p:cNvSpPr/>
          <p:nvPr/>
        </p:nvSpPr>
        <p:spPr>
          <a:xfrm>
            <a:off x="8019288" y="1517904"/>
            <a:ext cx="2990088" cy="932688"/>
          </a:xfrm>
          <a:prstGeom prst="leftArrow">
            <a:avLst/>
          </a:prstGeom>
          <a:solidFill>
            <a:schemeClr val="tx1">
              <a:lumMod val="50000"/>
              <a:lumOff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00561041-40D7-72A8-B5E5-1DDFE78F20A9}"/>
              </a:ext>
            </a:extLst>
          </p:cNvPr>
          <p:cNvSpPr txBox="1"/>
          <p:nvPr/>
        </p:nvSpPr>
        <p:spPr>
          <a:xfrm>
            <a:off x="8695944" y="1799582"/>
            <a:ext cx="2596896" cy="369332"/>
          </a:xfrm>
          <a:prstGeom prst="rect">
            <a:avLst/>
          </a:prstGeom>
          <a:noFill/>
        </p:spPr>
        <p:txBody>
          <a:bodyPr wrap="square" rtlCol="0">
            <a:spAutoFit/>
          </a:bodyPr>
          <a:lstStyle/>
          <a:p>
            <a:r>
              <a:rPr lang="en-US" dirty="0">
                <a:solidFill>
                  <a:srgbClr val="FF0000"/>
                </a:solidFill>
              </a:rPr>
              <a:t>Validations Errors</a:t>
            </a:r>
            <a:endParaRPr lang="en-IN" dirty="0">
              <a:solidFill>
                <a:srgbClr val="FF0000"/>
              </a:solidFill>
            </a:endParaRPr>
          </a:p>
        </p:txBody>
      </p:sp>
      <p:sp>
        <p:nvSpPr>
          <p:cNvPr id="4" name="Arrow: Right 3">
            <a:extLst>
              <a:ext uri="{FF2B5EF4-FFF2-40B4-BE49-F238E27FC236}">
                <a16:creationId xmlns:a16="http://schemas.microsoft.com/office/drawing/2014/main" id="{80C4BBA0-FC8D-AA73-D389-3ADA7C9F3D8F}"/>
              </a:ext>
            </a:extLst>
          </p:cNvPr>
          <p:cNvSpPr/>
          <p:nvPr/>
        </p:nvSpPr>
        <p:spPr>
          <a:xfrm>
            <a:off x="1042416" y="4837176"/>
            <a:ext cx="2980944" cy="941832"/>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AEBDCC20-6532-AC9F-CAB1-2029B27F1D90}"/>
              </a:ext>
            </a:extLst>
          </p:cNvPr>
          <p:cNvSpPr txBox="1"/>
          <p:nvPr/>
        </p:nvSpPr>
        <p:spPr>
          <a:xfrm>
            <a:off x="1179576" y="5123426"/>
            <a:ext cx="2551176" cy="369332"/>
          </a:xfrm>
          <a:prstGeom prst="rect">
            <a:avLst/>
          </a:prstGeom>
          <a:noFill/>
        </p:spPr>
        <p:txBody>
          <a:bodyPr wrap="square" rtlCol="0">
            <a:spAutoFit/>
          </a:bodyPr>
          <a:lstStyle/>
          <a:p>
            <a:r>
              <a:rPr lang="en-US" dirty="0"/>
              <a:t>Successful registration</a:t>
            </a:r>
            <a:endParaRPr lang="en-IN" dirty="0"/>
          </a:p>
        </p:txBody>
      </p:sp>
    </p:spTree>
    <p:extLst>
      <p:ext uri="{BB962C8B-B14F-4D97-AF65-F5344CB8AC3E}">
        <p14:creationId xmlns:p14="http://schemas.microsoft.com/office/powerpoint/2010/main" val="1913215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8D9B71-EA42-6671-585F-8110E54452D5}"/>
              </a:ext>
            </a:extLst>
          </p:cNvPr>
          <p:cNvPicPr>
            <a:picLocks noChangeAspect="1"/>
          </p:cNvPicPr>
          <p:nvPr/>
        </p:nvPicPr>
        <p:blipFill>
          <a:blip r:embed="rId3"/>
          <a:stretch>
            <a:fillRect/>
          </a:stretch>
        </p:blipFill>
        <p:spPr>
          <a:xfrm>
            <a:off x="386442" y="1030259"/>
            <a:ext cx="11419115" cy="4471417"/>
          </a:xfrm>
          <a:prstGeom prst="rect">
            <a:avLst/>
          </a:prstGeom>
        </p:spPr>
      </p:pic>
      <p:sp>
        <p:nvSpPr>
          <p:cNvPr id="4" name="TextBox 3">
            <a:extLst>
              <a:ext uri="{FF2B5EF4-FFF2-40B4-BE49-F238E27FC236}">
                <a16:creationId xmlns:a16="http://schemas.microsoft.com/office/drawing/2014/main" id="{78BE9ED4-E22E-543C-83FB-5AD772B5DA82}"/>
              </a:ext>
            </a:extLst>
          </p:cNvPr>
          <p:cNvSpPr txBox="1"/>
          <p:nvPr/>
        </p:nvSpPr>
        <p:spPr>
          <a:xfrm>
            <a:off x="512064" y="365760"/>
            <a:ext cx="11201400" cy="523220"/>
          </a:xfrm>
          <a:prstGeom prst="rect">
            <a:avLst/>
          </a:prstGeom>
          <a:noFill/>
        </p:spPr>
        <p:txBody>
          <a:bodyPr wrap="square" rtlCol="0">
            <a:spAutoFit/>
          </a:bodyPr>
          <a:lstStyle/>
          <a:p>
            <a:pPr algn="ctr"/>
            <a:r>
              <a:rPr lang="en-US" sz="2800" b="1" dirty="0">
                <a:solidFill>
                  <a:schemeClr val="tx2">
                    <a:lumMod val="50000"/>
                    <a:lumOff val="50000"/>
                  </a:schemeClr>
                </a:solidFill>
              </a:rPr>
              <a:t>STATE DASHBOARD</a:t>
            </a:r>
            <a:endParaRPr lang="en-IN" sz="2800" b="1" dirty="0">
              <a:solidFill>
                <a:schemeClr val="tx2">
                  <a:lumMod val="50000"/>
                  <a:lumOff val="50000"/>
                </a:schemeClr>
              </a:solidFill>
            </a:endParaRPr>
          </a:p>
        </p:txBody>
      </p:sp>
      <p:sp>
        <p:nvSpPr>
          <p:cNvPr id="5" name="TextBox 4">
            <a:extLst>
              <a:ext uri="{FF2B5EF4-FFF2-40B4-BE49-F238E27FC236}">
                <a16:creationId xmlns:a16="http://schemas.microsoft.com/office/drawing/2014/main" id="{8102EB3C-3F2A-D87E-B42B-F55F39A7F31B}"/>
              </a:ext>
            </a:extLst>
          </p:cNvPr>
          <p:cNvSpPr txBox="1"/>
          <p:nvPr/>
        </p:nvSpPr>
        <p:spPr>
          <a:xfrm>
            <a:off x="468083" y="5642955"/>
            <a:ext cx="11364688" cy="830997"/>
          </a:xfrm>
          <a:prstGeom prst="rect">
            <a:avLst/>
          </a:prstGeom>
          <a:noFill/>
        </p:spPr>
        <p:txBody>
          <a:bodyPr wrap="square">
            <a:spAutoFit/>
          </a:bodyPr>
          <a:lstStyle/>
          <a:p>
            <a:pPr>
              <a:buNone/>
            </a:pPr>
            <a:r>
              <a:rPr lang="en-US" sz="1600" b="1" dirty="0">
                <a:latin typeface="Times New Roman" panose="02020603050405020304" pitchFamily="18" charset="0"/>
                <a:cs typeface="Times New Roman" panose="02020603050405020304" pitchFamily="18" charset="0"/>
              </a:rPr>
              <a:t>The State Dashboard enables state-level authorities to review applications forwarded by institutes. It allows them to verify, approve, or reject applications and then forward the eligible ones to the ministry for final approval. The dashboard provides summaries and helps monitor the overall progress of scholarship distribution within the state.</a:t>
            </a:r>
          </a:p>
        </p:txBody>
      </p:sp>
    </p:spTree>
    <p:extLst>
      <p:ext uri="{BB962C8B-B14F-4D97-AF65-F5344CB8AC3E}">
        <p14:creationId xmlns:p14="http://schemas.microsoft.com/office/powerpoint/2010/main" val="4145495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1D6F9C-FADA-FA7C-0E3F-C9D25C675A78}"/>
              </a:ext>
            </a:extLst>
          </p:cNvPr>
          <p:cNvPicPr>
            <a:picLocks noChangeAspect="1"/>
          </p:cNvPicPr>
          <p:nvPr/>
        </p:nvPicPr>
        <p:blipFill>
          <a:blip r:embed="rId2"/>
          <a:stretch>
            <a:fillRect/>
          </a:stretch>
        </p:blipFill>
        <p:spPr>
          <a:xfrm>
            <a:off x="6096000" y="2232225"/>
            <a:ext cx="5657088" cy="1653975"/>
          </a:xfrm>
          <a:prstGeom prst="rect">
            <a:avLst/>
          </a:prstGeom>
        </p:spPr>
      </p:pic>
      <p:pic>
        <p:nvPicPr>
          <p:cNvPr id="5" name="Picture 4">
            <a:extLst>
              <a:ext uri="{FF2B5EF4-FFF2-40B4-BE49-F238E27FC236}">
                <a16:creationId xmlns:a16="http://schemas.microsoft.com/office/drawing/2014/main" id="{4BDD8640-1023-A368-50A0-1F965286860B}"/>
              </a:ext>
            </a:extLst>
          </p:cNvPr>
          <p:cNvPicPr>
            <a:picLocks noChangeAspect="1"/>
          </p:cNvPicPr>
          <p:nvPr/>
        </p:nvPicPr>
        <p:blipFill>
          <a:blip r:embed="rId3"/>
          <a:stretch>
            <a:fillRect/>
          </a:stretch>
        </p:blipFill>
        <p:spPr>
          <a:xfrm>
            <a:off x="484631" y="914400"/>
            <a:ext cx="5345757" cy="5385816"/>
          </a:xfrm>
          <a:prstGeom prst="rect">
            <a:avLst/>
          </a:prstGeom>
        </p:spPr>
      </p:pic>
      <p:sp>
        <p:nvSpPr>
          <p:cNvPr id="6" name="TextBox 5">
            <a:extLst>
              <a:ext uri="{FF2B5EF4-FFF2-40B4-BE49-F238E27FC236}">
                <a16:creationId xmlns:a16="http://schemas.microsoft.com/office/drawing/2014/main" id="{5838E07C-8F35-21AA-CC5A-A6960A1DB939}"/>
              </a:ext>
            </a:extLst>
          </p:cNvPr>
          <p:cNvSpPr txBox="1"/>
          <p:nvPr/>
        </p:nvSpPr>
        <p:spPr>
          <a:xfrm>
            <a:off x="381000" y="351671"/>
            <a:ext cx="11323320" cy="523220"/>
          </a:xfrm>
          <a:prstGeom prst="rect">
            <a:avLst/>
          </a:prstGeom>
          <a:noFill/>
        </p:spPr>
        <p:txBody>
          <a:bodyPr wrap="square" rtlCol="0">
            <a:spAutoFit/>
          </a:bodyPr>
          <a:lstStyle/>
          <a:p>
            <a:pPr algn="ctr"/>
            <a:r>
              <a:rPr lang="en-US" sz="2800" b="1" dirty="0">
                <a:solidFill>
                  <a:schemeClr val="tx2">
                    <a:lumMod val="50000"/>
                    <a:lumOff val="50000"/>
                  </a:schemeClr>
                </a:solidFill>
              </a:rPr>
              <a:t>INSTITUTE APPLICATIONS</a:t>
            </a:r>
            <a:endParaRPr lang="en-IN" sz="2800" b="1" dirty="0">
              <a:solidFill>
                <a:schemeClr val="tx2">
                  <a:lumMod val="50000"/>
                  <a:lumOff val="50000"/>
                </a:schemeClr>
              </a:solidFill>
            </a:endParaRPr>
          </a:p>
        </p:txBody>
      </p:sp>
      <p:cxnSp>
        <p:nvCxnSpPr>
          <p:cNvPr id="8" name="Straight Connector 7">
            <a:extLst>
              <a:ext uri="{FF2B5EF4-FFF2-40B4-BE49-F238E27FC236}">
                <a16:creationId xmlns:a16="http://schemas.microsoft.com/office/drawing/2014/main" id="{86D28662-4A2B-B4B0-7E54-5CDE0FC0DD7A}"/>
              </a:ext>
            </a:extLst>
          </p:cNvPr>
          <p:cNvCxnSpPr>
            <a:cxnSpLocks/>
          </p:cNvCxnSpPr>
          <p:nvPr/>
        </p:nvCxnSpPr>
        <p:spPr>
          <a:xfrm>
            <a:off x="5952744" y="914400"/>
            <a:ext cx="0" cy="5312664"/>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E7CB692A-3188-6F7C-B4CF-1210C8E57093}"/>
              </a:ext>
            </a:extLst>
          </p:cNvPr>
          <p:cNvSpPr txBox="1"/>
          <p:nvPr/>
        </p:nvSpPr>
        <p:spPr>
          <a:xfrm>
            <a:off x="5952744" y="4385995"/>
            <a:ext cx="5980172" cy="584775"/>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State can view details of Institute, number of application pending ,Forwarded, rejected and also able to approve or reject</a:t>
            </a:r>
            <a:r>
              <a:rPr lang="en-US" sz="1600" b="1" dirty="0"/>
              <a:t>.</a:t>
            </a:r>
            <a:endParaRPr lang="en-IN" sz="1600" b="1" dirty="0"/>
          </a:p>
        </p:txBody>
      </p:sp>
    </p:spTree>
    <p:extLst>
      <p:ext uri="{BB962C8B-B14F-4D97-AF65-F5344CB8AC3E}">
        <p14:creationId xmlns:p14="http://schemas.microsoft.com/office/powerpoint/2010/main" val="3258535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2012D5-E6F6-3D1F-F06C-F39DD5CC88F4}"/>
              </a:ext>
            </a:extLst>
          </p:cNvPr>
          <p:cNvPicPr>
            <a:picLocks noChangeAspect="1"/>
          </p:cNvPicPr>
          <p:nvPr/>
        </p:nvPicPr>
        <p:blipFill>
          <a:blip r:embed="rId3"/>
          <a:stretch>
            <a:fillRect/>
          </a:stretch>
        </p:blipFill>
        <p:spPr>
          <a:xfrm>
            <a:off x="4941679" y="1096319"/>
            <a:ext cx="6444342" cy="1431124"/>
          </a:xfrm>
          <a:prstGeom prst="rect">
            <a:avLst/>
          </a:prstGeom>
        </p:spPr>
      </p:pic>
      <p:pic>
        <p:nvPicPr>
          <p:cNvPr id="5" name="Picture 4">
            <a:extLst>
              <a:ext uri="{FF2B5EF4-FFF2-40B4-BE49-F238E27FC236}">
                <a16:creationId xmlns:a16="http://schemas.microsoft.com/office/drawing/2014/main" id="{9CD7C50E-ECE2-1A9D-FEDF-F0FA7911D00D}"/>
              </a:ext>
            </a:extLst>
          </p:cNvPr>
          <p:cNvPicPr>
            <a:picLocks noChangeAspect="1"/>
          </p:cNvPicPr>
          <p:nvPr/>
        </p:nvPicPr>
        <p:blipFill>
          <a:blip r:embed="rId4"/>
          <a:stretch>
            <a:fillRect/>
          </a:stretch>
        </p:blipFill>
        <p:spPr>
          <a:xfrm>
            <a:off x="293914" y="978408"/>
            <a:ext cx="4106917" cy="5509477"/>
          </a:xfrm>
          <a:prstGeom prst="rect">
            <a:avLst/>
          </a:prstGeom>
        </p:spPr>
      </p:pic>
      <p:pic>
        <p:nvPicPr>
          <p:cNvPr id="7" name="Picture 6">
            <a:extLst>
              <a:ext uri="{FF2B5EF4-FFF2-40B4-BE49-F238E27FC236}">
                <a16:creationId xmlns:a16="http://schemas.microsoft.com/office/drawing/2014/main" id="{ED3F8042-B132-6AF5-4254-085B1592AAF8}"/>
              </a:ext>
            </a:extLst>
          </p:cNvPr>
          <p:cNvPicPr>
            <a:picLocks noChangeAspect="1"/>
          </p:cNvPicPr>
          <p:nvPr/>
        </p:nvPicPr>
        <p:blipFill>
          <a:blip r:embed="rId5"/>
          <a:stretch>
            <a:fillRect/>
          </a:stretch>
        </p:blipFill>
        <p:spPr>
          <a:xfrm>
            <a:off x="4876582" y="3251566"/>
            <a:ext cx="6444341" cy="1611087"/>
          </a:xfrm>
          <a:prstGeom prst="rect">
            <a:avLst/>
          </a:prstGeom>
        </p:spPr>
      </p:pic>
      <p:sp>
        <p:nvSpPr>
          <p:cNvPr id="8" name="TextBox 7">
            <a:extLst>
              <a:ext uri="{FF2B5EF4-FFF2-40B4-BE49-F238E27FC236}">
                <a16:creationId xmlns:a16="http://schemas.microsoft.com/office/drawing/2014/main" id="{138D1F76-61D8-3808-E34E-76579613AB12}"/>
              </a:ext>
            </a:extLst>
          </p:cNvPr>
          <p:cNvSpPr txBox="1"/>
          <p:nvPr/>
        </p:nvSpPr>
        <p:spPr>
          <a:xfrm>
            <a:off x="384049" y="368213"/>
            <a:ext cx="11274552" cy="523220"/>
          </a:xfrm>
          <a:prstGeom prst="rect">
            <a:avLst/>
          </a:prstGeom>
          <a:noFill/>
        </p:spPr>
        <p:txBody>
          <a:bodyPr wrap="square" rtlCol="0">
            <a:spAutoFit/>
          </a:bodyPr>
          <a:lstStyle/>
          <a:p>
            <a:pPr algn="ctr"/>
            <a:r>
              <a:rPr lang="en-US" sz="2800" b="1" dirty="0">
                <a:solidFill>
                  <a:schemeClr val="tx2">
                    <a:lumMod val="50000"/>
                    <a:lumOff val="50000"/>
                  </a:schemeClr>
                </a:solidFill>
              </a:rPr>
              <a:t>STATE STUDENT APPLICATIONS</a:t>
            </a:r>
            <a:endParaRPr lang="en-IN" sz="2800" b="1" dirty="0">
              <a:solidFill>
                <a:schemeClr val="tx2">
                  <a:lumMod val="50000"/>
                  <a:lumOff val="50000"/>
                </a:schemeClr>
              </a:solidFill>
            </a:endParaRPr>
          </a:p>
        </p:txBody>
      </p:sp>
      <p:cxnSp>
        <p:nvCxnSpPr>
          <p:cNvPr id="10" name="Straight Connector 9">
            <a:extLst>
              <a:ext uri="{FF2B5EF4-FFF2-40B4-BE49-F238E27FC236}">
                <a16:creationId xmlns:a16="http://schemas.microsoft.com/office/drawing/2014/main" id="{1B3CCE02-033B-5433-2C37-9AE1958A4728}"/>
              </a:ext>
            </a:extLst>
          </p:cNvPr>
          <p:cNvCxnSpPr/>
          <p:nvPr/>
        </p:nvCxnSpPr>
        <p:spPr>
          <a:xfrm>
            <a:off x="4617720" y="978408"/>
            <a:ext cx="0" cy="5509477"/>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2711BD39-76AA-A95B-A1E7-A92732C7FE5E}"/>
              </a:ext>
            </a:extLst>
          </p:cNvPr>
          <p:cNvCxnSpPr/>
          <p:nvPr/>
        </p:nvCxnSpPr>
        <p:spPr>
          <a:xfrm>
            <a:off x="4876582" y="2889504"/>
            <a:ext cx="6574536"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9E29010-1380-6236-2B97-9ADF8F3FB828}"/>
              </a:ext>
            </a:extLst>
          </p:cNvPr>
          <p:cNvSpPr txBox="1"/>
          <p:nvPr/>
        </p:nvSpPr>
        <p:spPr>
          <a:xfrm>
            <a:off x="-619506" y="6315149"/>
            <a:ext cx="6094476" cy="338554"/>
          </a:xfrm>
          <a:prstGeom prst="rect">
            <a:avLst/>
          </a:prstGeom>
          <a:noFill/>
        </p:spPr>
        <p:txBody>
          <a:bodyPr wrap="square">
            <a:spAutoFit/>
          </a:bodyPr>
          <a:lstStyle/>
          <a:p>
            <a:pPr algn="ctr"/>
            <a:r>
              <a:rPr lang="en-US" sz="1600" b="1" dirty="0"/>
              <a:t>Fig: Student Application Details</a:t>
            </a:r>
            <a:endParaRPr lang="en-IN" sz="1600" b="1" dirty="0"/>
          </a:p>
        </p:txBody>
      </p:sp>
      <p:sp>
        <p:nvSpPr>
          <p:cNvPr id="4" name="TextBox 3">
            <a:extLst>
              <a:ext uri="{FF2B5EF4-FFF2-40B4-BE49-F238E27FC236}">
                <a16:creationId xmlns:a16="http://schemas.microsoft.com/office/drawing/2014/main" id="{213468D2-46F0-A1FF-51C4-43A57B8B298B}"/>
              </a:ext>
            </a:extLst>
          </p:cNvPr>
          <p:cNvSpPr txBox="1"/>
          <p:nvPr/>
        </p:nvSpPr>
        <p:spPr>
          <a:xfrm>
            <a:off x="4713470" y="5176906"/>
            <a:ext cx="7777230" cy="584775"/>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State can view details of student, number of application pending ,Approved/Forwarded, rejected and also able to approve or reject.</a:t>
            </a:r>
            <a:endParaRPr lang="en-IN" sz="1600" b="1" dirty="0"/>
          </a:p>
        </p:txBody>
      </p:sp>
    </p:spTree>
    <p:extLst>
      <p:ext uri="{BB962C8B-B14F-4D97-AF65-F5344CB8AC3E}">
        <p14:creationId xmlns:p14="http://schemas.microsoft.com/office/powerpoint/2010/main" val="1230501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9531244-B51C-249F-24F8-AE88D452E90C}"/>
              </a:ext>
            </a:extLst>
          </p:cNvPr>
          <p:cNvSpPr txBox="1"/>
          <p:nvPr/>
        </p:nvSpPr>
        <p:spPr>
          <a:xfrm>
            <a:off x="848154" y="457200"/>
            <a:ext cx="10654998" cy="523220"/>
          </a:xfrm>
          <a:prstGeom prst="rect">
            <a:avLst/>
          </a:prstGeom>
          <a:noFill/>
        </p:spPr>
        <p:txBody>
          <a:bodyPr wrap="square" rtlCol="0">
            <a:spAutoFit/>
          </a:bodyPr>
          <a:lstStyle/>
          <a:p>
            <a:pPr algn="ctr"/>
            <a:r>
              <a:rPr lang="en-US" sz="2800" b="1" dirty="0">
                <a:solidFill>
                  <a:schemeClr val="tx2">
                    <a:lumMod val="50000"/>
                    <a:lumOff val="50000"/>
                  </a:schemeClr>
                </a:solidFill>
              </a:rPr>
              <a:t>MINISTRY LOGIN </a:t>
            </a:r>
            <a:endParaRPr lang="en-IN" sz="2800" b="1" dirty="0">
              <a:solidFill>
                <a:schemeClr val="tx2">
                  <a:lumMod val="50000"/>
                  <a:lumOff val="50000"/>
                </a:schemeClr>
              </a:solidFill>
            </a:endParaRPr>
          </a:p>
        </p:txBody>
      </p:sp>
      <p:pic>
        <p:nvPicPr>
          <p:cNvPr id="11" name="Picture 10" descr="A screenshot of a login form&#10;&#10;AI-generated content may be incorrect.">
            <a:extLst>
              <a:ext uri="{FF2B5EF4-FFF2-40B4-BE49-F238E27FC236}">
                <a16:creationId xmlns:a16="http://schemas.microsoft.com/office/drawing/2014/main" id="{9CFFE8DA-B8C4-DDC2-81C7-F7F1A6A41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814" y="3899915"/>
            <a:ext cx="7068536" cy="2511772"/>
          </a:xfrm>
          <a:prstGeom prst="rect">
            <a:avLst/>
          </a:prstGeom>
        </p:spPr>
      </p:pic>
      <p:pic>
        <p:nvPicPr>
          <p:cNvPr id="13" name="Picture 12" descr="A screenshot of a login page&#10;&#10;AI-generated content may be incorrect.">
            <a:extLst>
              <a:ext uri="{FF2B5EF4-FFF2-40B4-BE49-F238E27FC236}">
                <a16:creationId xmlns:a16="http://schemas.microsoft.com/office/drawing/2014/main" id="{365B1316-F5E9-8B01-6837-E33BA3A64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946" y="1106751"/>
            <a:ext cx="6610940" cy="2594392"/>
          </a:xfrm>
          <a:prstGeom prst="rect">
            <a:avLst/>
          </a:prstGeom>
        </p:spPr>
      </p:pic>
      <p:sp>
        <p:nvSpPr>
          <p:cNvPr id="2" name="Arrow: Left 1">
            <a:extLst>
              <a:ext uri="{FF2B5EF4-FFF2-40B4-BE49-F238E27FC236}">
                <a16:creationId xmlns:a16="http://schemas.microsoft.com/office/drawing/2014/main" id="{127FAC48-2731-DB98-EE95-DC065A1A1207}"/>
              </a:ext>
            </a:extLst>
          </p:cNvPr>
          <p:cNvSpPr/>
          <p:nvPr/>
        </p:nvSpPr>
        <p:spPr>
          <a:xfrm>
            <a:off x="8019288" y="1517904"/>
            <a:ext cx="2990088" cy="932688"/>
          </a:xfrm>
          <a:prstGeom prst="leftArrow">
            <a:avLst/>
          </a:prstGeom>
          <a:solidFill>
            <a:schemeClr val="tx1">
              <a:lumMod val="50000"/>
              <a:lumOff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C6ACABAC-3933-1A0A-7887-4A676176E416}"/>
              </a:ext>
            </a:extLst>
          </p:cNvPr>
          <p:cNvSpPr txBox="1"/>
          <p:nvPr/>
        </p:nvSpPr>
        <p:spPr>
          <a:xfrm>
            <a:off x="8695944" y="1799582"/>
            <a:ext cx="2596896" cy="369332"/>
          </a:xfrm>
          <a:prstGeom prst="rect">
            <a:avLst/>
          </a:prstGeom>
          <a:noFill/>
        </p:spPr>
        <p:txBody>
          <a:bodyPr wrap="square" rtlCol="0">
            <a:spAutoFit/>
          </a:bodyPr>
          <a:lstStyle/>
          <a:p>
            <a:r>
              <a:rPr lang="en-US" dirty="0">
                <a:solidFill>
                  <a:srgbClr val="FF0000"/>
                </a:solidFill>
              </a:rPr>
              <a:t>Validations Errors</a:t>
            </a:r>
            <a:endParaRPr lang="en-IN" dirty="0">
              <a:solidFill>
                <a:srgbClr val="FF0000"/>
              </a:solidFill>
            </a:endParaRPr>
          </a:p>
        </p:txBody>
      </p:sp>
      <p:sp>
        <p:nvSpPr>
          <p:cNvPr id="4" name="Arrow: Right 3">
            <a:extLst>
              <a:ext uri="{FF2B5EF4-FFF2-40B4-BE49-F238E27FC236}">
                <a16:creationId xmlns:a16="http://schemas.microsoft.com/office/drawing/2014/main" id="{914156E2-E182-9BB8-DF1F-857DD0F0092D}"/>
              </a:ext>
            </a:extLst>
          </p:cNvPr>
          <p:cNvSpPr/>
          <p:nvPr/>
        </p:nvSpPr>
        <p:spPr>
          <a:xfrm>
            <a:off x="1042416" y="4837176"/>
            <a:ext cx="2980944" cy="941832"/>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1A00B42-DE3C-D54B-B6CE-C8D4165E80B9}"/>
              </a:ext>
            </a:extLst>
          </p:cNvPr>
          <p:cNvSpPr txBox="1"/>
          <p:nvPr/>
        </p:nvSpPr>
        <p:spPr>
          <a:xfrm>
            <a:off x="1179576" y="5123426"/>
            <a:ext cx="2551176" cy="369332"/>
          </a:xfrm>
          <a:prstGeom prst="rect">
            <a:avLst/>
          </a:prstGeom>
          <a:noFill/>
        </p:spPr>
        <p:txBody>
          <a:bodyPr wrap="square" rtlCol="0">
            <a:spAutoFit/>
          </a:bodyPr>
          <a:lstStyle/>
          <a:p>
            <a:r>
              <a:rPr lang="en-US" dirty="0"/>
              <a:t>Successful registration</a:t>
            </a:r>
            <a:endParaRPr lang="en-IN" dirty="0"/>
          </a:p>
        </p:txBody>
      </p:sp>
    </p:spTree>
    <p:extLst>
      <p:ext uri="{BB962C8B-B14F-4D97-AF65-F5344CB8AC3E}">
        <p14:creationId xmlns:p14="http://schemas.microsoft.com/office/powerpoint/2010/main" val="1905044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71" name="Rectangle 70">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73" name="Straight Connector 72">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24AF37F0-1E8F-443E-AA28-4BC634820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DBE9D54-6250-40F2-A23A-F9CEBF5F9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79" name="Straight Connector 78">
            <a:extLst>
              <a:ext uri="{FF2B5EF4-FFF2-40B4-BE49-F238E27FC236}">
                <a16:creationId xmlns:a16="http://schemas.microsoft.com/office/drawing/2014/main" id="{E46E6328-0D82-4747-8B39-60373321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5896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AFA6954-AB7F-ED62-C6F7-D752AF512949}"/>
              </a:ext>
            </a:extLst>
          </p:cNvPr>
          <p:cNvSpPr txBox="1"/>
          <p:nvPr/>
        </p:nvSpPr>
        <p:spPr>
          <a:xfrm>
            <a:off x="500381" y="235855"/>
            <a:ext cx="11704319" cy="803731"/>
          </a:xfrm>
          <a:prstGeom prst="rect">
            <a:avLst/>
          </a:prstGeom>
        </p:spPr>
        <p:txBody>
          <a:bodyPr vert="horz" lIns="91440" tIns="45720" rIns="91440" bIns="45720" rtlCol="0" anchor="b">
            <a:normAutofit/>
          </a:bodyPr>
          <a:lstStyle/>
          <a:p>
            <a:pPr algn="ctr" defTabSz="914400">
              <a:lnSpc>
                <a:spcPct val="85000"/>
              </a:lnSpc>
              <a:spcBef>
                <a:spcPct val="0"/>
              </a:spcBef>
              <a:spcAft>
                <a:spcPts val="600"/>
              </a:spcAft>
            </a:pPr>
            <a:r>
              <a:rPr lang="en-US" sz="4400" b="1" cap="all" dirty="0">
                <a:solidFill>
                  <a:schemeClr val="tx2">
                    <a:lumMod val="50000"/>
                    <a:lumOff val="50000"/>
                  </a:schemeClr>
                </a:solidFill>
                <a:latin typeface="+mj-lt"/>
                <a:ea typeface="+mj-ea"/>
                <a:cs typeface="+mj-cs"/>
              </a:rPr>
              <a:t>Flowchart</a:t>
            </a:r>
          </a:p>
        </p:txBody>
      </p:sp>
      <p:pic>
        <p:nvPicPr>
          <p:cNvPr id="8" name="Picture 7">
            <a:extLst>
              <a:ext uri="{FF2B5EF4-FFF2-40B4-BE49-F238E27FC236}">
                <a16:creationId xmlns:a16="http://schemas.microsoft.com/office/drawing/2014/main" id="{5B5598CA-D291-9791-2FF1-DE808572417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05660" y="960120"/>
            <a:ext cx="8333741" cy="5641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199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D0DBFB-D8E8-68B3-0AD3-4BEDCE4A3261}"/>
              </a:ext>
            </a:extLst>
          </p:cNvPr>
          <p:cNvPicPr>
            <a:picLocks noChangeAspect="1"/>
          </p:cNvPicPr>
          <p:nvPr/>
        </p:nvPicPr>
        <p:blipFill>
          <a:blip r:embed="rId2"/>
          <a:stretch>
            <a:fillRect/>
          </a:stretch>
        </p:blipFill>
        <p:spPr>
          <a:xfrm>
            <a:off x="372943" y="1005840"/>
            <a:ext cx="11440887" cy="4379976"/>
          </a:xfrm>
          <a:prstGeom prst="rect">
            <a:avLst/>
          </a:prstGeom>
        </p:spPr>
      </p:pic>
      <p:sp>
        <p:nvSpPr>
          <p:cNvPr id="4" name="TextBox 3">
            <a:extLst>
              <a:ext uri="{FF2B5EF4-FFF2-40B4-BE49-F238E27FC236}">
                <a16:creationId xmlns:a16="http://schemas.microsoft.com/office/drawing/2014/main" id="{A8F3E610-C8B4-D751-A976-3011F22A5976}"/>
              </a:ext>
            </a:extLst>
          </p:cNvPr>
          <p:cNvSpPr txBox="1"/>
          <p:nvPr/>
        </p:nvSpPr>
        <p:spPr>
          <a:xfrm>
            <a:off x="424543" y="368288"/>
            <a:ext cx="11337689" cy="523220"/>
          </a:xfrm>
          <a:prstGeom prst="rect">
            <a:avLst/>
          </a:prstGeom>
          <a:noFill/>
        </p:spPr>
        <p:txBody>
          <a:bodyPr wrap="square" rtlCol="0">
            <a:spAutoFit/>
          </a:bodyPr>
          <a:lstStyle/>
          <a:p>
            <a:pPr algn="ctr"/>
            <a:r>
              <a:rPr lang="en-US" sz="2800" b="1" dirty="0">
                <a:solidFill>
                  <a:schemeClr val="tx2">
                    <a:lumMod val="50000"/>
                    <a:lumOff val="50000"/>
                  </a:schemeClr>
                </a:solidFill>
              </a:rPr>
              <a:t>MINISTRY DASHBOARD</a:t>
            </a:r>
            <a:endParaRPr lang="en-IN" sz="2800" b="1" dirty="0">
              <a:solidFill>
                <a:schemeClr val="tx2">
                  <a:lumMod val="50000"/>
                  <a:lumOff val="50000"/>
                </a:schemeClr>
              </a:solidFill>
            </a:endParaRPr>
          </a:p>
        </p:txBody>
      </p:sp>
      <p:sp>
        <p:nvSpPr>
          <p:cNvPr id="5" name="TextBox 4">
            <a:extLst>
              <a:ext uri="{FF2B5EF4-FFF2-40B4-BE49-F238E27FC236}">
                <a16:creationId xmlns:a16="http://schemas.microsoft.com/office/drawing/2014/main" id="{542E1F88-7766-1542-96E1-96C1337729FC}"/>
              </a:ext>
            </a:extLst>
          </p:cNvPr>
          <p:cNvSpPr txBox="1"/>
          <p:nvPr/>
        </p:nvSpPr>
        <p:spPr>
          <a:xfrm>
            <a:off x="478754" y="5500803"/>
            <a:ext cx="11337689" cy="1077218"/>
          </a:xfrm>
          <a:prstGeom prst="rect">
            <a:avLst/>
          </a:prstGeom>
          <a:noFill/>
        </p:spPr>
        <p:txBody>
          <a:bodyPr wrap="square">
            <a:spAutoFit/>
          </a:bodyPr>
          <a:lstStyle/>
          <a:p>
            <a:pPr algn="just"/>
            <a:r>
              <a:rPr lang="en-US" sz="1600" b="1" dirty="0">
                <a:latin typeface="Times New Roman" panose="02020603050405020304" pitchFamily="18" charset="0"/>
                <a:cs typeface="Times New Roman" panose="02020603050405020304" pitchFamily="18" charset="0"/>
              </a:rPr>
              <a:t>The Ministry Dashboard serves as the final level of verification in the scholarship approval process. It allows ministry officials to review applications forwarded by the states, make final decisions, and approve eligible students for scholarship disbursement. The dashboard also provides a summary of total applications received, approved, and rejected, ensuring transparency and efficient monitoring at the national level.</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2059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B233-CC09-02FC-92EA-6678CA376A4A}"/>
              </a:ext>
            </a:extLst>
          </p:cNvPr>
          <p:cNvPicPr>
            <a:picLocks noChangeAspect="1"/>
          </p:cNvPicPr>
          <p:nvPr/>
        </p:nvPicPr>
        <p:blipFill>
          <a:blip r:embed="rId2"/>
          <a:stretch>
            <a:fillRect/>
          </a:stretch>
        </p:blipFill>
        <p:spPr>
          <a:xfrm>
            <a:off x="729342" y="1051560"/>
            <a:ext cx="10733314" cy="1746504"/>
          </a:xfrm>
          <a:prstGeom prst="rect">
            <a:avLst/>
          </a:prstGeom>
        </p:spPr>
      </p:pic>
      <p:pic>
        <p:nvPicPr>
          <p:cNvPr id="5" name="Picture 4">
            <a:extLst>
              <a:ext uri="{FF2B5EF4-FFF2-40B4-BE49-F238E27FC236}">
                <a16:creationId xmlns:a16="http://schemas.microsoft.com/office/drawing/2014/main" id="{5C54E59A-5F5C-435C-9349-BF8A01C2C9B5}"/>
              </a:ext>
            </a:extLst>
          </p:cNvPr>
          <p:cNvPicPr>
            <a:picLocks noChangeAspect="1"/>
          </p:cNvPicPr>
          <p:nvPr/>
        </p:nvPicPr>
        <p:blipFill>
          <a:blip r:embed="rId3"/>
          <a:stretch>
            <a:fillRect/>
          </a:stretch>
        </p:blipFill>
        <p:spPr>
          <a:xfrm>
            <a:off x="729342" y="3026664"/>
            <a:ext cx="10733314" cy="3075267"/>
          </a:xfrm>
          <a:prstGeom prst="rect">
            <a:avLst/>
          </a:prstGeom>
        </p:spPr>
      </p:pic>
      <p:sp>
        <p:nvSpPr>
          <p:cNvPr id="6" name="TextBox 5">
            <a:extLst>
              <a:ext uri="{FF2B5EF4-FFF2-40B4-BE49-F238E27FC236}">
                <a16:creationId xmlns:a16="http://schemas.microsoft.com/office/drawing/2014/main" id="{78D48DBA-4D9A-FFAE-0822-9F1CE8092FEA}"/>
              </a:ext>
            </a:extLst>
          </p:cNvPr>
          <p:cNvSpPr txBox="1"/>
          <p:nvPr/>
        </p:nvSpPr>
        <p:spPr>
          <a:xfrm>
            <a:off x="1133856" y="393192"/>
            <a:ext cx="10328800" cy="523220"/>
          </a:xfrm>
          <a:prstGeom prst="rect">
            <a:avLst/>
          </a:prstGeom>
          <a:noFill/>
        </p:spPr>
        <p:txBody>
          <a:bodyPr wrap="square" rtlCol="0">
            <a:spAutoFit/>
          </a:bodyPr>
          <a:lstStyle/>
          <a:p>
            <a:pPr algn="ctr"/>
            <a:r>
              <a:rPr lang="en-US" sz="2800" b="1" dirty="0">
                <a:solidFill>
                  <a:schemeClr val="tx2">
                    <a:lumMod val="50000"/>
                    <a:lumOff val="50000"/>
                  </a:schemeClr>
                </a:solidFill>
              </a:rPr>
              <a:t>MINISTRY INSTITUTE APPLICATIONS</a:t>
            </a:r>
            <a:endParaRPr lang="en-IN" sz="2800" b="1" dirty="0">
              <a:solidFill>
                <a:schemeClr val="tx2">
                  <a:lumMod val="50000"/>
                  <a:lumOff val="50000"/>
                </a:schemeClr>
              </a:solidFill>
            </a:endParaRPr>
          </a:p>
        </p:txBody>
      </p:sp>
      <p:cxnSp>
        <p:nvCxnSpPr>
          <p:cNvPr id="8" name="Straight Connector 7">
            <a:extLst>
              <a:ext uri="{FF2B5EF4-FFF2-40B4-BE49-F238E27FC236}">
                <a16:creationId xmlns:a16="http://schemas.microsoft.com/office/drawing/2014/main" id="{5FB0E742-E81A-D23B-AE05-2D184DBAF1CE}"/>
              </a:ext>
            </a:extLst>
          </p:cNvPr>
          <p:cNvCxnSpPr/>
          <p:nvPr/>
        </p:nvCxnSpPr>
        <p:spPr>
          <a:xfrm>
            <a:off x="658368" y="2926080"/>
            <a:ext cx="10804288"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CA81CCFA-4F44-92CA-3C66-927310FA5C63}"/>
              </a:ext>
            </a:extLst>
          </p:cNvPr>
          <p:cNvSpPr txBox="1"/>
          <p:nvPr/>
        </p:nvSpPr>
        <p:spPr>
          <a:xfrm>
            <a:off x="519302" y="6229957"/>
            <a:ext cx="11153394" cy="338554"/>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Ministry can view details of Institute, number of application pending ,Forwarded, rejected and also able to approve or reject</a:t>
            </a:r>
            <a:r>
              <a:rPr lang="en-US" sz="1600" b="1" dirty="0"/>
              <a:t>.</a:t>
            </a:r>
            <a:endParaRPr lang="en-IN" sz="1600" b="1" dirty="0"/>
          </a:p>
        </p:txBody>
      </p:sp>
    </p:spTree>
    <p:extLst>
      <p:ext uri="{BB962C8B-B14F-4D97-AF65-F5344CB8AC3E}">
        <p14:creationId xmlns:p14="http://schemas.microsoft.com/office/powerpoint/2010/main" val="4086975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010724-FDF5-78C0-D856-16E618A64848}"/>
              </a:ext>
            </a:extLst>
          </p:cNvPr>
          <p:cNvPicPr>
            <a:picLocks noChangeAspect="1"/>
          </p:cNvPicPr>
          <p:nvPr/>
        </p:nvPicPr>
        <p:blipFill>
          <a:blip r:embed="rId2"/>
          <a:stretch>
            <a:fillRect/>
          </a:stretch>
        </p:blipFill>
        <p:spPr>
          <a:xfrm>
            <a:off x="5355772" y="1483702"/>
            <a:ext cx="6008914" cy="1792898"/>
          </a:xfrm>
          <a:prstGeom prst="rect">
            <a:avLst/>
          </a:prstGeom>
        </p:spPr>
      </p:pic>
      <p:pic>
        <p:nvPicPr>
          <p:cNvPr id="5" name="Picture 4">
            <a:extLst>
              <a:ext uri="{FF2B5EF4-FFF2-40B4-BE49-F238E27FC236}">
                <a16:creationId xmlns:a16="http://schemas.microsoft.com/office/drawing/2014/main" id="{137FC6B0-48F9-7795-02EC-2C2741D699B6}"/>
              </a:ext>
            </a:extLst>
          </p:cNvPr>
          <p:cNvPicPr>
            <a:picLocks noChangeAspect="1"/>
          </p:cNvPicPr>
          <p:nvPr/>
        </p:nvPicPr>
        <p:blipFill>
          <a:blip r:embed="rId3"/>
          <a:stretch>
            <a:fillRect/>
          </a:stretch>
        </p:blipFill>
        <p:spPr>
          <a:xfrm>
            <a:off x="544286" y="905256"/>
            <a:ext cx="4310743" cy="5588072"/>
          </a:xfrm>
          <a:prstGeom prst="rect">
            <a:avLst/>
          </a:prstGeom>
        </p:spPr>
      </p:pic>
      <p:pic>
        <p:nvPicPr>
          <p:cNvPr id="7" name="Picture 6">
            <a:extLst>
              <a:ext uri="{FF2B5EF4-FFF2-40B4-BE49-F238E27FC236}">
                <a16:creationId xmlns:a16="http://schemas.microsoft.com/office/drawing/2014/main" id="{CD122C52-9BE0-AE2E-0D17-5EF709896D26}"/>
              </a:ext>
            </a:extLst>
          </p:cNvPr>
          <p:cNvPicPr>
            <a:picLocks noChangeAspect="1"/>
          </p:cNvPicPr>
          <p:nvPr/>
        </p:nvPicPr>
        <p:blipFill>
          <a:blip r:embed="rId4"/>
          <a:stretch>
            <a:fillRect/>
          </a:stretch>
        </p:blipFill>
        <p:spPr>
          <a:xfrm>
            <a:off x="5355772" y="3581401"/>
            <a:ext cx="6008914" cy="1792897"/>
          </a:xfrm>
          <a:prstGeom prst="rect">
            <a:avLst/>
          </a:prstGeom>
        </p:spPr>
      </p:pic>
      <p:sp>
        <p:nvSpPr>
          <p:cNvPr id="8" name="TextBox 7">
            <a:extLst>
              <a:ext uri="{FF2B5EF4-FFF2-40B4-BE49-F238E27FC236}">
                <a16:creationId xmlns:a16="http://schemas.microsoft.com/office/drawing/2014/main" id="{E8FA6025-4B0F-22EC-7DC8-56B0706FD460}"/>
              </a:ext>
            </a:extLst>
          </p:cNvPr>
          <p:cNvSpPr txBox="1"/>
          <p:nvPr/>
        </p:nvSpPr>
        <p:spPr>
          <a:xfrm>
            <a:off x="612648" y="347472"/>
            <a:ext cx="11109960" cy="523220"/>
          </a:xfrm>
          <a:prstGeom prst="rect">
            <a:avLst/>
          </a:prstGeom>
          <a:noFill/>
        </p:spPr>
        <p:txBody>
          <a:bodyPr wrap="square" rtlCol="0">
            <a:spAutoFit/>
          </a:bodyPr>
          <a:lstStyle/>
          <a:p>
            <a:pPr algn="ctr"/>
            <a:r>
              <a:rPr lang="en-US" sz="2800" b="1" dirty="0">
                <a:solidFill>
                  <a:schemeClr val="tx2">
                    <a:lumMod val="50000"/>
                    <a:lumOff val="50000"/>
                  </a:schemeClr>
                </a:solidFill>
              </a:rPr>
              <a:t>MINISTRY STUDENT APPLICATIONS</a:t>
            </a:r>
            <a:endParaRPr lang="en-IN" sz="2800" b="1" dirty="0">
              <a:solidFill>
                <a:schemeClr val="tx2">
                  <a:lumMod val="50000"/>
                  <a:lumOff val="50000"/>
                </a:schemeClr>
              </a:solidFill>
            </a:endParaRPr>
          </a:p>
        </p:txBody>
      </p:sp>
      <p:cxnSp>
        <p:nvCxnSpPr>
          <p:cNvPr id="10" name="Straight Connector 9">
            <a:extLst>
              <a:ext uri="{FF2B5EF4-FFF2-40B4-BE49-F238E27FC236}">
                <a16:creationId xmlns:a16="http://schemas.microsoft.com/office/drawing/2014/main" id="{D6AC90C2-490E-050F-3835-9AC6EA5D455B}"/>
              </a:ext>
            </a:extLst>
          </p:cNvPr>
          <p:cNvCxnSpPr>
            <a:cxnSpLocks/>
          </p:cNvCxnSpPr>
          <p:nvPr/>
        </p:nvCxnSpPr>
        <p:spPr>
          <a:xfrm>
            <a:off x="5094514" y="905256"/>
            <a:ext cx="0" cy="558807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EC296567-738E-3076-1075-F274265499BB}"/>
              </a:ext>
            </a:extLst>
          </p:cNvPr>
          <p:cNvCxnSpPr/>
          <p:nvPr/>
        </p:nvCxnSpPr>
        <p:spPr>
          <a:xfrm>
            <a:off x="5248656" y="3429000"/>
            <a:ext cx="6263640"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40504313-ECA3-A6BE-44EF-69E5B312DBE5}"/>
              </a:ext>
            </a:extLst>
          </p:cNvPr>
          <p:cNvSpPr txBox="1"/>
          <p:nvPr/>
        </p:nvSpPr>
        <p:spPr>
          <a:xfrm>
            <a:off x="-347581" y="6312448"/>
            <a:ext cx="6094476" cy="338554"/>
          </a:xfrm>
          <a:prstGeom prst="rect">
            <a:avLst/>
          </a:prstGeom>
          <a:noFill/>
        </p:spPr>
        <p:txBody>
          <a:bodyPr wrap="square">
            <a:spAutoFit/>
          </a:bodyPr>
          <a:lstStyle/>
          <a:p>
            <a:pPr algn="ctr"/>
            <a:r>
              <a:rPr lang="en-US" sz="1600" b="1" dirty="0"/>
              <a:t>Fig: Student Application Details</a:t>
            </a:r>
            <a:endParaRPr lang="en-IN" sz="1600" b="1" dirty="0"/>
          </a:p>
        </p:txBody>
      </p:sp>
      <p:sp>
        <p:nvSpPr>
          <p:cNvPr id="2" name="TextBox 1">
            <a:extLst>
              <a:ext uri="{FF2B5EF4-FFF2-40B4-BE49-F238E27FC236}">
                <a16:creationId xmlns:a16="http://schemas.microsoft.com/office/drawing/2014/main" id="{9DE88363-91E5-383D-FDBF-F5E085F1D58C}"/>
              </a:ext>
            </a:extLst>
          </p:cNvPr>
          <p:cNvSpPr txBox="1"/>
          <p:nvPr/>
        </p:nvSpPr>
        <p:spPr>
          <a:xfrm>
            <a:off x="5449823" y="5632704"/>
            <a:ext cx="6197889" cy="615553"/>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Ministry can view details of student, number of application pending ,Approved, rejected and also able to approve or reject</a:t>
            </a:r>
            <a:r>
              <a:rPr lang="en-US" dirty="0"/>
              <a:t>.</a:t>
            </a:r>
            <a:endParaRPr lang="en-IN" dirty="0"/>
          </a:p>
        </p:txBody>
      </p:sp>
    </p:spTree>
    <p:extLst>
      <p:ext uri="{BB962C8B-B14F-4D97-AF65-F5344CB8AC3E}">
        <p14:creationId xmlns:p14="http://schemas.microsoft.com/office/powerpoint/2010/main" val="2158367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3" descr="A notepad with a pen and glasses on a table">
            <a:extLst>
              <a:ext uri="{FF2B5EF4-FFF2-40B4-BE49-F238E27FC236}">
                <a16:creationId xmlns:a16="http://schemas.microsoft.com/office/drawing/2014/main" id="{E35F2D28-DAA1-2123-242E-B0FD74C73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61" y="353962"/>
            <a:ext cx="11484077" cy="6162396"/>
          </a:xfrm>
          <a:prstGeom prst="rect">
            <a:avLst/>
          </a:prstGeom>
        </p:spPr>
      </p:pic>
    </p:spTree>
    <p:extLst>
      <p:ext uri="{BB962C8B-B14F-4D97-AF65-F5344CB8AC3E}">
        <p14:creationId xmlns:p14="http://schemas.microsoft.com/office/powerpoint/2010/main" val="4017224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6CABB7-0D01-D319-BCDC-AB0E9213A1CB}"/>
              </a:ext>
            </a:extLst>
          </p:cNvPr>
          <p:cNvSpPr txBox="1"/>
          <p:nvPr/>
        </p:nvSpPr>
        <p:spPr>
          <a:xfrm>
            <a:off x="548640" y="493776"/>
            <a:ext cx="11043592" cy="769441"/>
          </a:xfrm>
          <a:prstGeom prst="rect">
            <a:avLst/>
          </a:prstGeom>
          <a:noFill/>
        </p:spPr>
        <p:txBody>
          <a:bodyPr wrap="square" rtlCol="0">
            <a:spAutoFit/>
          </a:bodyPr>
          <a:lstStyle/>
          <a:p>
            <a:pPr algn="ctr"/>
            <a:r>
              <a:rPr lang="en-US" sz="4400" b="1" dirty="0">
                <a:solidFill>
                  <a:schemeClr val="tx2">
                    <a:lumMod val="50000"/>
                    <a:lumOff val="50000"/>
                  </a:schemeClr>
                </a:solidFill>
              </a:rPr>
              <a:t>CONTENTS</a:t>
            </a:r>
            <a:endParaRPr lang="en-IN" sz="4400" b="1" dirty="0">
              <a:solidFill>
                <a:schemeClr val="tx2">
                  <a:lumMod val="50000"/>
                  <a:lumOff val="50000"/>
                </a:schemeClr>
              </a:solidFill>
            </a:endParaRPr>
          </a:p>
        </p:txBody>
      </p:sp>
      <p:sp>
        <p:nvSpPr>
          <p:cNvPr id="3" name="TextBox 2">
            <a:extLst>
              <a:ext uri="{FF2B5EF4-FFF2-40B4-BE49-F238E27FC236}">
                <a16:creationId xmlns:a16="http://schemas.microsoft.com/office/drawing/2014/main" id="{9CA344D2-5F5C-73D3-3FD4-F71E27735064}"/>
              </a:ext>
            </a:extLst>
          </p:cNvPr>
          <p:cNvSpPr txBox="1"/>
          <p:nvPr/>
        </p:nvSpPr>
        <p:spPr>
          <a:xfrm>
            <a:off x="1020096" y="1547007"/>
            <a:ext cx="7598664" cy="464742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Home Page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Admin/Announcements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FAQ</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Contact us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chatbot</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Student login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Student Dashboard</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Scholarship Application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My profile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Institute Registration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Institute Login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Institute Dashboard</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Institute Student Application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
        <p:nvSpPr>
          <p:cNvPr id="4" name="TextBox 3">
            <a:extLst>
              <a:ext uri="{FF2B5EF4-FFF2-40B4-BE49-F238E27FC236}">
                <a16:creationId xmlns:a16="http://schemas.microsoft.com/office/drawing/2014/main" id="{4659E6F5-37DA-D033-2252-5E174177B3D4}"/>
              </a:ext>
            </a:extLst>
          </p:cNvPr>
          <p:cNvSpPr txBox="1"/>
          <p:nvPr/>
        </p:nvSpPr>
        <p:spPr>
          <a:xfrm>
            <a:off x="6239353" y="1627800"/>
            <a:ext cx="4758813" cy="3139321"/>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Institute Profile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State Login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State dashboard</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Institute Applications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Student Applications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Ministry Login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Ministry dashboard</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Institute Applications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Student Applications</a:t>
            </a:r>
          </a:p>
          <a:p>
            <a:endParaRPr lang="en-IN" dirty="0"/>
          </a:p>
        </p:txBody>
      </p:sp>
      <p:cxnSp>
        <p:nvCxnSpPr>
          <p:cNvPr id="6" name="Straight Connector 5">
            <a:extLst>
              <a:ext uri="{FF2B5EF4-FFF2-40B4-BE49-F238E27FC236}">
                <a16:creationId xmlns:a16="http://schemas.microsoft.com/office/drawing/2014/main" id="{E7632837-D141-72D2-A42E-8B04491D3783}"/>
              </a:ext>
            </a:extLst>
          </p:cNvPr>
          <p:cNvCxnSpPr/>
          <p:nvPr/>
        </p:nvCxnSpPr>
        <p:spPr>
          <a:xfrm>
            <a:off x="5712542" y="1445342"/>
            <a:ext cx="0" cy="4385187"/>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1802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76036A-5A63-D66D-F250-91CB2BDC7369}"/>
              </a:ext>
            </a:extLst>
          </p:cNvPr>
          <p:cNvPicPr>
            <a:picLocks noChangeAspect="1"/>
          </p:cNvPicPr>
          <p:nvPr/>
        </p:nvPicPr>
        <p:blipFill>
          <a:blip r:embed="rId3"/>
          <a:stretch>
            <a:fillRect/>
          </a:stretch>
        </p:blipFill>
        <p:spPr>
          <a:xfrm>
            <a:off x="381001" y="956691"/>
            <a:ext cx="5379720" cy="4547997"/>
          </a:xfrm>
          <a:prstGeom prst="rect">
            <a:avLst/>
          </a:prstGeom>
        </p:spPr>
      </p:pic>
      <p:pic>
        <p:nvPicPr>
          <p:cNvPr id="5" name="Picture 4">
            <a:extLst>
              <a:ext uri="{FF2B5EF4-FFF2-40B4-BE49-F238E27FC236}">
                <a16:creationId xmlns:a16="http://schemas.microsoft.com/office/drawing/2014/main" id="{6483C37B-B462-2524-73A7-7F59BE58B194}"/>
              </a:ext>
            </a:extLst>
          </p:cNvPr>
          <p:cNvPicPr>
            <a:picLocks noChangeAspect="1"/>
          </p:cNvPicPr>
          <p:nvPr/>
        </p:nvPicPr>
        <p:blipFill>
          <a:blip r:embed="rId4"/>
          <a:stretch>
            <a:fillRect/>
          </a:stretch>
        </p:blipFill>
        <p:spPr>
          <a:xfrm>
            <a:off x="6025895" y="965835"/>
            <a:ext cx="5785103" cy="4547997"/>
          </a:xfrm>
          <a:prstGeom prst="rect">
            <a:avLst/>
          </a:prstGeom>
        </p:spPr>
      </p:pic>
      <p:sp>
        <p:nvSpPr>
          <p:cNvPr id="6" name="TextBox 5">
            <a:extLst>
              <a:ext uri="{FF2B5EF4-FFF2-40B4-BE49-F238E27FC236}">
                <a16:creationId xmlns:a16="http://schemas.microsoft.com/office/drawing/2014/main" id="{DC5B62C1-4E11-1E2E-3F7C-F86A667D888D}"/>
              </a:ext>
            </a:extLst>
          </p:cNvPr>
          <p:cNvSpPr txBox="1"/>
          <p:nvPr/>
        </p:nvSpPr>
        <p:spPr>
          <a:xfrm>
            <a:off x="381000" y="272143"/>
            <a:ext cx="11589052" cy="523220"/>
          </a:xfrm>
          <a:prstGeom prst="rect">
            <a:avLst/>
          </a:prstGeom>
          <a:noFill/>
        </p:spPr>
        <p:txBody>
          <a:bodyPr wrap="square" rtlCol="0">
            <a:spAutoFit/>
          </a:bodyPr>
          <a:lstStyle/>
          <a:p>
            <a:pPr algn="ctr"/>
            <a:r>
              <a:rPr lang="en-US" sz="2800" b="1" dirty="0">
                <a:solidFill>
                  <a:schemeClr val="tx2">
                    <a:lumMod val="50000"/>
                    <a:lumOff val="50000"/>
                  </a:schemeClr>
                </a:solidFill>
                <a:latin typeface="Times New Roman" panose="02020603050405020304" pitchFamily="18" charset="0"/>
                <a:cs typeface="Times New Roman" panose="02020603050405020304" pitchFamily="18" charset="0"/>
              </a:rPr>
              <a:t>HOME PAGE</a:t>
            </a:r>
            <a:endParaRPr lang="en-IN" sz="2800" b="1" dirty="0">
              <a:solidFill>
                <a:schemeClr val="tx2">
                  <a:lumMod val="50000"/>
                  <a:lumOff val="50000"/>
                </a:schemeClr>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ABF5AFED-D108-DA9A-8E42-D302124C6852}"/>
              </a:ext>
            </a:extLst>
          </p:cNvPr>
          <p:cNvCxnSpPr>
            <a:cxnSpLocks/>
          </p:cNvCxnSpPr>
          <p:nvPr/>
        </p:nvCxnSpPr>
        <p:spPr>
          <a:xfrm>
            <a:off x="5861304" y="856918"/>
            <a:ext cx="0" cy="458376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47CC1080-945C-BFAD-6255-B72FBDFC8F73}"/>
              </a:ext>
            </a:extLst>
          </p:cNvPr>
          <p:cNvSpPr txBox="1"/>
          <p:nvPr/>
        </p:nvSpPr>
        <p:spPr>
          <a:xfrm>
            <a:off x="209760" y="5504688"/>
            <a:ext cx="11760292" cy="1077218"/>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The Home Page of the National Scholarship Portal (NSP) provides an overview of the platform and acts as the main entry point for users. It allows students, institutes, states, and ministries to access their respective login pages. The page highlights the portal’s purpose — to simplify and streamline the scholarship application process — and provides easy navigation to all key sections like Login, Registration, and Guidelines.</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3636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965DD8-701E-FA00-298C-9FF265220F4B}"/>
              </a:ext>
            </a:extLst>
          </p:cNvPr>
          <p:cNvPicPr>
            <a:picLocks noChangeAspect="1"/>
          </p:cNvPicPr>
          <p:nvPr/>
        </p:nvPicPr>
        <p:blipFill>
          <a:blip r:embed="rId3"/>
          <a:stretch>
            <a:fillRect/>
          </a:stretch>
        </p:blipFill>
        <p:spPr>
          <a:xfrm>
            <a:off x="398417" y="914400"/>
            <a:ext cx="5697584" cy="5248656"/>
          </a:xfrm>
          <a:prstGeom prst="rect">
            <a:avLst/>
          </a:prstGeom>
        </p:spPr>
      </p:pic>
      <p:sp>
        <p:nvSpPr>
          <p:cNvPr id="4" name="TextBox 3">
            <a:extLst>
              <a:ext uri="{FF2B5EF4-FFF2-40B4-BE49-F238E27FC236}">
                <a16:creationId xmlns:a16="http://schemas.microsoft.com/office/drawing/2014/main" id="{83757EFD-EA18-DE77-D811-EBA723833E98}"/>
              </a:ext>
            </a:extLst>
          </p:cNvPr>
          <p:cNvSpPr txBox="1"/>
          <p:nvPr/>
        </p:nvSpPr>
        <p:spPr>
          <a:xfrm>
            <a:off x="261256" y="240268"/>
            <a:ext cx="11821887" cy="523220"/>
          </a:xfrm>
          <a:prstGeom prst="rect">
            <a:avLst/>
          </a:prstGeom>
          <a:noFill/>
        </p:spPr>
        <p:txBody>
          <a:bodyPr wrap="square" rtlCol="0">
            <a:spAutoFit/>
          </a:bodyPr>
          <a:lstStyle/>
          <a:p>
            <a:pPr algn="ctr"/>
            <a:r>
              <a:rPr lang="en-US" sz="2800" b="1" dirty="0">
                <a:solidFill>
                  <a:schemeClr val="tx2">
                    <a:lumMod val="50000"/>
                    <a:lumOff val="50000"/>
                  </a:schemeClr>
                </a:solidFill>
              </a:rPr>
              <a:t>ADMIN LOGIN/ANNOUNCEMENTS</a:t>
            </a:r>
            <a:endParaRPr lang="en-IN" sz="2800" b="1" dirty="0">
              <a:solidFill>
                <a:schemeClr val="tx2">
                  <a:lumMod val="50000"/>
                  <a:lumOff val="50000"/>
                </a:schemeClr>
              </a:solidFill>
            </a:endParaRPr>
          </a:p>
        </p:txBody>
      </p:sp>
      <p:pic>
        <p:nvPicPr>
          <p:cNvPr id="15" name="Picture 14" descr="A screenshot of a computer&#10;&#10;AI-generated content may be incorrect.">
            <a:extLst>
              <a:ext uri="{FF2B5EF4-FFF2-40B4-BE49-F238E27FC236}">
                <a16:creationId xmlns:a16="http://schemas.microsoft.com/office/drawing/2014/main" id="{AA71034A-893C-A460-04CB-EDF4BB19D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616" y="923544"/>
            <a:ext cx="5458968" cy="5248656"/>
          </a:xfrm>
          <a:prstGeom prst="rect">
            <a:avLst/>
          </a:prstGeom>
        </p:spPr>
      </p:pic>
      <p:cxnSp>
        <p:nvCxnSpPr>
          <p:cNvPr id="17" name="Straight Connector 16">
            <a:extLst>
              <a:ext uri="{FF2B5EF4-FFF2-40B4-BE49-F238E27FC236}">
                <a16:creationId xmlns:a16="http://schemas.microsoft.com/office/drawing/2014/main" id="{683EDD70-2418-DF5E-14A1-5B563AC4C3A2}"/>
              </a:ext>
            </a:extLst>
          </p:cNvPr>
          <p:cNvCxnSpPr/>
          <p:nvPr/>
        </p:nvCxnSpPr>
        <p:spPr>
          <a:xfrm>
            <a:off x="6199632" y="923544"/>
            <a:ext cx="0" cy="5458968"/>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6E7B1DA2-0EB9-C466-4020-8700AF585E08}"/>
              </a:ext>
            </a:extLst>
          </p:cNvPr>
          <p:cNvSpPr txBox="1"/>
          <p:nvPr/>
        </p:nvSpPr>
        <p:spPr>
          <a:xfrm>
            <a:off x="508150" y="6117336"/>
            <a:ext cx="5349239" cy="584775"/>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Fig: Announcements dashboard(Add new ,view ,edit ,delete Announcements.</a:t>
            </a:r>
            <a:endParaRPr lang="en-IN" sz="1600" b="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ECD27607-D73E-8EB3-68E1-0B43D34B707D}"/>
              </a:ext>
            </a:extLst>
          </p:cNvPr>
          <p:cNvSpPr txBox="1"/>
          <p:nvPr/>
        </p:nvSpPr>
        <p:spPr>
          <a:xfrm>
            <a:off x="6334612" y="6163056"/>
            <a:ext cx="5458968"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Fig: Edit Announcement(Update/Back)</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5272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 screen&#10;&#10;AI-generated content may be incorrect.">
            <a:extLst>
              <a:ext uri="{FF2B5EF4-FFF2-40B4-BE49-F238E27FC236}">
                <a16:creationId xmlns:a16="http://schemas.microsoft.com/office/drawing/2014/main" id="{7B188FE6-9A6E-9017-16D0-60BCA12B9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740664"/>
            <a:ext cx="5748528" cy="5157216"/>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CAEB5401-8E63-3675-2ED0-112841170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71" y="740664"/>
            <a:ext cx="5552585" cy="5157216"/>
          </a:xfrm>
          <a:prstGeom prst="rect">
            <a:avLst/>
          </a:prstGeom>
        </p:spPr>
      </p:pic>
      <p:sp>
        <p:nvSpPr>
          <p:cNvPr id="4" name="TextBox 3">
            <a:extLst>
              <a:ext uri="{FF2B5EF4-FFF2-40B4-BE49-F238E27FC236}">
                <a16:creationId xmlns:a16="http://schemas.microsoft.com/office/drawing/2014/main" id="{A582DFC7-C4BA-EBD8-D1E3-4C58482A6BD4}"/>
              </a:ext>
            </a:extLst>
          </p:cNvPr>
          <p:cNvSpPr txBox="1"/>
          <p:nvPr/>
        </p:nvSpPr>
        <p:spPr>
          <a:xfrm>
            <a:off x="347471" y="6117336"/>
            <a:ext cx="11497057"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Fig: Delete Announcement(yes ,Delete </a:t>
            </a:r>
            <a:r>
              <a:rPr lang="en-US" sz="1600" b="1" dirty="0">
                <a:latin typeface="Times New Roman" panose="02020603050405020304" pitchFamily="18" charset="0"/>
                <a:cs typeface="Times New Roman" panose="02020603050405020304" pitchFamily="18" charset="0"/>
                <a:sym typeface="Wingdings" panose="05000000000000000000" pitchFamily="2" charset="2"/>
              </a:rPr>
              <a:t> P</a:t>
            </a:r>
            <a:r>
              <a:rPr lang="en-US" sz="1600" b="1" dirty="0">
                <a:latin typeface="Times New Roman" panose="02020603050405020304" pitchFamily="18" charset="0"/>
                <a:cs typeface="Times New Roman" panose="02020603050405020304" pitchFamily="18" charset="0"/>
              </a:rPr>
              <a:t>op up(Are you sure want to delete)/cancel)</a:t>
            </a:r>
            <a:endParaRPr lang="en-IN" sz="1600" b="1"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FFE77923-1111-FBF9-7DED-7DE593A3AB7E}"/>
              </a:ext>
            </a:extLst>
          </p:cNvPr>
          <p:cNvCxnSpPr>
            <a:cxnSpLocks/>
          </p:cNvCxnSpPr>
          <p:nvPr/>
        </p:nvCxnSpPr>
        <p:spPr>
          <a:xfrm>
            <a:off x="6016752" y="740664"/>
            <a:ext cx="0" cy="5157216"/>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70762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ECE6C461-C37D-5E94-855E-276479933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832" y="469827"/>
            <a:ext cx="5453744" cy="5336613"/>
          </a:xfrm>
          <a:prstGeom prst="rect">
            <a:avLst/>
          </a:prstGeom>
        </p:spPr>
      </p:pic>
      <p:sp>
        <p:nvSpPr>
          <p:cNvPr id="7" name="TextBox 6">
            <a:extLst>
              <a:ext uri="{FF2B5EF4-FFF2-40B4-BE49-F238E27FC236}">
                <a16:creationId xmlns:a16="http://schemas.microsoft.com/office/drawing/2014/main" id="{F5521268-0E85-A191-7ECA-9231F8109775}"/>
              </a:ext>
            </a:extLst>
          </p:cNvPr>
          <p:cNvSpPr txBox="1"/>
          <p:nvPr/>
        </p:nvSpPr>
        <p:spPr>
          <a:xfrm>
            <a:off x="-241449" y="5923570"/>
            <a:ext cx="6094476"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Fig: View Announcement</a:t>
            </a:r>
            <a:endParaRPr lang="en-IN"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8B312E5-4238-DAB7-8036-A5018C5A2D2D}"/>
              </a:ext>
            </a:extLst>
          </p:cNvPr>
          <p:cNvSpPr txBox="1"/>
          <p:nvPr/>
        </p:nvSpPr>
        <p:spPr>
          <a:xfrm>
            <a:off x="6266688" y="5892792"/>
            <a:ext cx="5489885"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Fig: Latest Announcement Public</a:t>
            </a:r>
            <a:endParaRPr lang="en-IN" sz="1600" b="1"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95D2483B-5E92-CE5E-6C9C-7FD88BEDD93D}"/>
              </a:ext>
            </a:extLst>
          </p:cNvPr>
          <p:cNvCxnSpPr>
            <a:cxnSpLocks/>
          </p:cNvCxnSpPr>
          <p:nvPr/>
        </p:nvCxnSpPr>
        <p:spPr>
          <a:xfrm>
            <a:off x="6096000" y="469827"/>
            <a:ext cx="0" cy="5336613"/>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2" name="Picture 11" descr="A screenshot of a computer">
            <a:extLst>
              <a:ext uri="{FF2B5EF4-FFF2-40B4-BE49-F238E27FC236}">
                <a16:creationId xmlns:a16="http://schemas.microsoft.com/office/drawing/2014/main" id="{CF503394-DBF9-4358-26F2-55D247EDD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26" y="667512"/>
            <a:ext cx="5453744" cy="5138928"/>
          </a:xfrm>
          <a:prstGeom prst="rect">
            <a:avLst/>
          </a:prstGeom>
        </p:spPr>
      </p:pic>
    </p:spTree>
    <p:extLst>
      <p:ext uri="{BB962C8B-B14F-4D97-AF65-F5344CB8AC3E}">
        <p14:creationId xmlns:p14="http://schemas.microsoft.com/office/powerpoint/2010/main" val="78531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8E1C138F-4D3E-7025-5493-0F977E528721}"/>
              </a:ext>
            </a:extLst>
          </p:cNvPr>
          <p:cNvPicPr>
            <a:picLocks noChangeAspect="1"/>
          </p:cNvPicPr>
          <p:nvPr/>
        </p:nvPicPr>
        <p:blipFill>
          <a:blip r:embed="rId3">
            <a:extLst>
              <a:ext uri="{28A0092B-C50C-407E-A947-70E740481C1C}">
                <a14:useLocalDpi xmlns:a14="http://schemas.microsoft.com/office/drawing/2010/main" val="0"/>
              </a:ext>
            </a:extLst>
          </a:blip>
          <a:srcRect r="39772" b="-1"/>
          <a:stretch>
            <a:fillRect/>
          </a:stretch>
        </p:blipFill>
        <p:spPr>
          <a:xfrm>
            <a:off x="676656" y="772887"/>
            <a:ext cx="5016572" cy="5419136"/>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D6EE7950-0F07-62E0-D7BC-748D1EC09214}"/>
              </a:ext>
            </a:extLst>
          </p:cNvPr>
          <p:cNvPicPr>
            <a:picLocks noChangeAspect="1"/>
          </p:cNvPicPr>
          <p:nvPr/>
        </p:nvPicPr>
        <p:blipFill>
          <a:blip r:embed="rId4">
            <a:extLst>
              <a:ext uri="{28A0092B-C50C-407E-A947-70E740481C1C}">
                <a14:useLocalDpi xmlns:a14="http://schemas.microsoft.com/office/drawing/2010/main" val="0"/>
              </a:ext>
            </a:extLst>
          </a:blip>
          <a:srcRect t="16427" b="8049"/>
          <a:stretch>
            <a:fillRect/>
          </a:stretch>
        </p:blipFill>
        <p:spPr>
          <a:xfrm>
            <a:off x="6155521" y="782030"/>
            <a:ext cx="5653761" cy="2564674"/>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320682BD-B57B-3CA2-F270-99C813AF4A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5521" y="3769896"/>
            <a:ext cx="5759063" cy="2306074"/>
          </a:xfrm>
          <a:prstGeom prst="rect">
            <a:avLst/>
          </a:prstGeom>
        </p:spPr>
      </p:pic>
      <p:sp>
        <p:nvSpPr>
          <p:cNvPr id="4" name="TextBox 3">
            <a:extLst>
              <a:ext uri="{FF2B5EF4-FFF2-40B4-BE49-F238E27FC236}">
                <a16:creationId xmlns:a16="http://schemas.microsoft.com/office/drawing/2014/main" id="{27DBA9A0-5F3D-0BA0-E5B9-7E89E8A9E8AC}"/>
              </a:ext>
            </a:extLst>
          </p:cNvPr>
          <p:cNvSpPr txBox="1"/>
          <p:nvPr/>
        </p:nvSpPr>
        <p:spPr>
          <a:xfrm>
            <a:off x="402772" y="289254"/>
            <a:ext cx="11511812" cy="523220"/>
          </a:xfrm>
          <a:prstGeom prst="rect">
            <a:avLst/>
          </a:prstGeom>
          <a:noFill/>
        </p:spPr>
        <p:txBody>
          <a:bodyPr wrap="square" rtlCol="0">
            <a:spAutoFit/>
          </a:bodyPr>
          <a:lstStyle/>
          <a:p>
            <a:pPr algn="ctr"/>
            <a:r>
              <a:rPr lang="en-US" sz="2800" b="1" dirty="0">
                <a:solidFill>
                  <a:schemeClr val="tx2">
                    <a:lumMod val="50000"/>
                    <a:lumOff val="50000"/>
                  </a:schemeClr>
                </a:solidFill>
              </a:rPr>
              <a:t>FAQ</a:t>
            </a:r>
            <a:endParaRPr lang="en-IN" sz="2800" b="1" dirty="0">
              <a:solidFill>
                <a:schemeClr val="tx2">
                  <a:lumMod val="50000"/>
                  <a:lumOff val="50000"/>
                </a:schemeClr>
              </a:solidFill>
            </a:endParaRPr>
          </a:p>
        </p:txBody>
      </p:sp>
      <p:sp>
        <p:nvSpPr>
          <p:cNvPr id="7" name="TextBox 6">
            <a:extLst>
              <a:ext uri="{FF2B5EF4-FFF2-40B4-BE49-F238E27FC236}">
                <a16:creationId xmlns:a16="http://schemas.microsoft.com/office/drawing/2014/main" id="{871CE490-4BC4-E585-A7AB-02ECF76701FB}"/>
              </a:ext>
            </a:extLst>
          </p:cNvPr>
          <p:cNvSpPr txBox="1"/>
          <p:nvPr/>
        </p:nvSpPr>
        <p:spPr>
          <a:xfrm>
            <a:off x="2877137" y="6129830"/>
            <a:ext cx="6094476"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Fig: FAQ-Students ,institute ,State officer/Ministry</a:t>
            </a:r>
            <a:endParaRPr lang="en-IN" sz="1600" b="1"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EB1FE580-FFDD-F45E-608C-E81551CA0FA8}"/>
              </a:ext>
            </a:extLst>
          </p:cNvPr>
          <p:cNvCxnSpPr>
            <a:endCxn id="7" idx="0"/>
          </p:cNvCxnSpPr>
          <p:nvPr/>
        </p:nvCxnSpPr>
        <p:spPr>
          <a:xfrm>
            <a:off x="5924375" y="850392"/>
            <a:ext cx="0" cy="5279438"/>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2267C2B9-9E40-1B21-49B5-5AD79C5F8C37}"/>
              </a:ext>
            </a:extLst>
          </p:cNvPr>
          <p:cNvCxnSpPr/>
          <p:nvPr/>
        </p:nvCxnSpPr>
        <p:spPr>
          <a:xfrm>
            <a:off x="6096000" y="3584448"/>
            <a:ext cx="5713282"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63730386"/>
      </p:ext>
    </p:extLst>
  </p:cSld>
  <p:clrMapOvr>
    <a:masterClrMapping/>
  </p:clrMapOvr>
</p:sld>
</file>

<file path=ppt/theme/theme1.xml><?xml version="1.0" encoding="utf-8"?>
<a:theme xmlns:a="http://schemas.openxmlformats.org/drawingml/2006/main" name="Basis">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TM03457510[[fn=Savon]]</Template>
  <TotalTime>553</TotalTime>
  <Words>876</Words>
  <Application>Microsoft Office PowerPoint</Application>
  <PresentationFormat>Widescreen</PresentationFormat>
  <Paragraphs>116</Paragraphs>
  <Slides>33</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Aptos</vt:lpstr>
      <vt:lpstr>Arial</vt:lpstr>
      <vt:lpstr>Corbel</vt:lpstr>
      <vt:lpstr>Times New Roman</vt:lpstr>
      <vt:lpstr>Basis</vt:lpstr>
      <vt:lpstr>NATIONAL SCHOLARSHIP PORTAL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Seeramsetti, Bhagya Sree</dc:creator>
  <cp:lastModifiedBy>Seeramsetti, Bhagya Sree</cp:lastModifiedBy>
  <cp:revision>43</cp:revision>
  <dcterms:created xsi:type="dcterms:W3CDTF">2025-10-27T03:52:39Z</dcterms:created>
  <dcterms:modified xsi:type="dcterms:W3CDTF">2025-10-28T06:43:13Z</dcterms:modified>
</cp:coreProperties>
</file>